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16"/>
  </p:notesMasterIdLst>
  <p:sldIdLst>
    <p:sldId id="256" r:id="rId2"/>
    <p:sldId id="257" r:id="rId3"/>
    <p:sldId id="259" r:id="rId4"/>
    <p:sldId id="258" r:id="rId5"/>
    <p:sldId id="260" r:id="rId6"/>
    <p:sldId id="261" r:id="rId7"/>
    <p:sldId id="262" r:id="rId8"/>
    <p:sldId id="268" r:id="rId9"/>
    <p:sldId id="265" r:id="rId10"/>
    <p:sldId id="263" r:id="rId11"/>
    <p:sldId id="266" r:id="rId12"/>
    <p:sldId id="267"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a Makwana" initials="AM" lastIdx="1" clrIdx="0">
    <p:extLst>
      <p:ext uri="{19B8F6BF-5375-455C-9EA6-DF929625EA0E}">
        <p15:presenceInfo xmlns:p15="http://schemas.microsoft.com/office/powerpoint/2012/main" userId="753e7a83127c3f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145"/>
    <a:srgbClr val="C85200"/>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01" autoAdjust="0"/>
    <p:restoredTop sz="94907" autoAdjust="0"/>
  </p:normalViewPr>
  <p:slideViewPr>
    <p:cSldViewPr snapToGrid="0">
      <p:cViewPr varScale="1">
        <p:scale>
          <a:sx n="86" d="100"/>
          <a:sy n="86" d="100"/>
        </p:scale>
        <p:origin x="44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4T21:52:05.16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4T21:52:07.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6C3C6-671F-49FD-BC85-2032871EA42F}" type="datetimeFigureOut">
              <a:rPr lang="en-GB" smtClean="0"/>
              <a:t>17/07/2022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C6571-D361-4B6F-B385-5182B8CD857D}" type="slidenum">
              <a:rPr lang="en-GB" smtClean="0"/>
              <a:t>‹#›</a:t>
            </a:fld>
            <a:endParaRPr lang="en-GB"/>
          </a:p>
        </p:txBody>
      </p:sp>
    </p:spTree>
    <p:extLst>
      <p:ext uri="{BB962C8B-B14F-4D97-AF65-F5344CB8AC3E}">
        <p14:creationId xmlns:p14="http://schemas.microsoft.com/office/powerpoint/2010/main" val="2466297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Today I’m going to be talking about Plastic</a:t>
            </a:r>
          </a:p>
          <a:p>
            <a:r>
              <a:rPr lang="en-US" dirty="0"/>
              <a:t>In particular Single Use Plastic Bags</a:t>
            </a:r>
          </a:p>
          <a:p>
            <a:r>
              <a:rPr lang="en-US" dirty="0"/>
              <a:t>I’m going to be exploring if a government policy that was introduced to tackle this problem has actually worked</a:t>
            </a:r>
          </a:p>
          <a:p>
            <a:endParaRPr lang="en-GB" dirty="0"/>
          </a:p>
        </p:txBody>
      </p:sp>
      <p:sp>
        <p:nvSpPr>
          <p:cNvPr id="4" name="Slide Number Placeholder 3"/>
          <p:cNvSpPr>
            <a:spLocks noGrp="1"/>
          </p:cNvSpPr>
          <p:nvPr>
            <p:ph type="sldNum" sz="quarter" idx="5"/>
          </p:nvPr>
        </p:nvSpPr>
        <p:spPr/>
        <p:txBody>
          <a:bodyPr/>
          <a:lstStyle/>
          <a:p>
            <a:fld id="{929C6571-D361-4B6F-B385-5182B8CD857D}" type="slidenum">
              <a:rPr lang="en-GB" smtClean="0"/>
              <a:t>1</a:t>
            </a:fld>
            <a:endParaRPr lang="en-GB"/>
          </a:p>
        </p:txBody>
      </p:sp>
    </p:spTree>
    <p:extLst>
      <p:ext uri="{BB962C8B-B14F-4D97-AF65-F5344CB8AC3E}">
        <p14:creationId xmlns:p14="http://schemas.microsoft.com/office/powerpoint/2010/main" val="4063459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I wanted to know if some companies are donating extra.  So if we look at the total amount donated and we deduct that from the net proceeds generated after all costs associated with single use plastic bags have been deducted. We can see that there are actually some companies who add on money, which is good</a:t>
            </a:r>
          </a:p>
          <a:p>
            <a:r>
              <a:rPr lang="en-US" dirty="0"/>
              <a:t>However, there are also companies that deducted </a:t>
            </a:r>
            <a:r>
              <a:rPr lang="en-US" dirty="0" err="1"/>
              <a:t>alot</a:t>
            </a:r>
            <a:r>
              <a:rPr lang="en-US" dirty="0"/>
              <a:t> of money... And its mainly supermarkets.</a:t>
            </a:r>
            <a:endParaRPr lang="en-GB" dirty="0"/>
          </a:p>
        </p:txBody>
      </p:sp>
      <p:sp>
        <p:nvSpPr>
          <p:cNvPr id="4" name="Slide Number Placeholder 3"/>
          <p:cNvSpPr>
            <a:spLocks noGrp="1"/>
          </p:cNvSpPr>
          <p:nvPr>
            <p:ph type="sldNum" sz="quarter" idx="5"/>
          </p:nvPr>
        </p:nvSpPr>
        <p:spPr/>
        <p:txBody>
          <a:bodyPr/>
          <a:lstStyle/>
          <a:p>
            <a:fld id="{929C6571-D361-4B6F-B385-5182B8CD857D}" type="slidenum">
              <a:rPr lang="en-GB" smtClean="0"/>
              <a:t>10</a:t>
            </a:fld>
            <a:endParaRPr lang="en-GB"/>
          </a:p>
        </p:txBody>
      </p:sp>
    </p:spTree>
    <p:extLst>
      <p:ext uri="{BB962C8B-B14F-4D97-AF65-F5344CB8AC3E}">
        <p14:creationId xmlns:p14="http://schemas.microsoft.com/office/powerpoint/2010/main" val="826440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So if we look at the types of companies that are issuing the most single use plastic bags they are infact supermarkets</a:t>
            </a:r>
          </a:p>
          <a:p>
            <a:r>
              <a:rPr lang="en-US" dirty="0"/>
              <a:t>So this is where the government needs to focus, if they want to reduce plastic more. Tesco is one of the largest supermarkets and its issued over a Billion single use plastic bags.</a:t>
            </a:r>
          </a:p>
        </p:txBody>
      </p:sp>
      <p:sp>
        <p:nvSpPr>
          <p:cNvPr id="4" name="Slide Number Placeholder 3"/>
          <p:cNvSpPr>
            <a:spLocks noGrp="1"/>
          </p:cNvSpPr>
          <p:nvPr>
            <p:ph type="sldNum" sz="quarter" idx="5"/>
          </p:nvPr>
        </p:nvSpPr>
        <p:spPr/>
        <p:txBody>
          <a:bodyPr/>
          <a:lstStyle/>
          <a:p>
            <a:fld id="{929C6571-D361-4B6F-B385-5182B8CD857D}" type="slidenum">
              <a:rPr lang="en-GB" smtClean="0"/>
              <a:t>11</a:t>
            </a:fld>
            <a:endParaRPr lang="en-GB"/>
          </a:p>
        </p:txBody>
      </p:sp>
    </p:spTree>
    <p:extLst>
      <p:ext uri="{BB962C8B-B14F-4D97-AF65-F5344CB8AC3E}">
        <p14:creationId xmlns:p14="http://schemas.microsoft.com/office/powerpoint/2010/main" val="189252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What about other types of bags?</a:t>
            </a:r>
          </a:p>
          <a:p>
            <a:r>
              <a:rPr lang="en-US" dirty="0"/>
              <a:t>Well plastic is the popular choice, bags for life are just plastic bags that are more durable and expensive.</a:t>
            </a:r>
          </a:p>
          <a:p>
            <a:r>
              <a:rPr lang="en-US" dirty="0"/>
              <a:t>However, if we zoom in and look at the other types of bags such as paper and fabric. The % is very low. Not enough companies are stocking up on these types bags.</a:t>
            </a:r>
            <a:endParaRPr lang="en-GB" dirty="0"/>
          </a:p>
        </p:txBody>
      </p:sp>
      <p:sp>
        <p:nvSpPr>
          <p:cNvPr id="4" name="Slide Number Placeholder 3"/>
          <p:cNvSpPr>
            <a:spLocks noGrp="1"/>
          </p:cNvSpPr>
          <p:nvPr>
            <p:ph type="sldNum" sz="quarter" idx="5"/>
          </p:nvPr>
        </p:nvSpPr>
        <p:spPr/>
        <p:txBody>
          <a:bodyPr/>
          <a:lstStyle/>
          <a:p>
            <a:fld id="{929C6571-D361-4B6F-B385-5182B8CD857D}" type="slidenum">
              <a:rPr lang="en-GB" smtClean="0"/>
              <a:t>12</a:t>
            </a:fld>
            <a:endParaRPr lang="en-GB"/>
          </a:p>
        </p:txBody>
      </p:sp>
    </p:spTree>
    <p:extLst>
      <p:ext uri="{BB962C8B-B14F-4D97-AF65-F5344CB8AC3E}">
        <p14:creationId xmlns:p14="http://schemas.microsoft.com/office/powerpoint/2010/main" val="175211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What can we improve? Well I guess the government could issue further laws which make companies charge twice the amount.</a:t>
            </a:r>
          </a:p>
          <a:p>
            <a:r>
              <a:rPr lang="en-US" dirty="0"/>
              <a:t>But this would be hugely unpopular with the public.</a:t>
            </a:r>
          </a:p>
          <a:p>
            <a:r>
              <a:rPr lang="en-US" dirty="0"/>
              <a:t>So companies such as supermarkets could infact stop issuing single use plastic bags like some other countries have done. </a:t>
            </a:r>
          </a:p>
          <a:p>
            <a:r>
              <a:rPr lang="en-US" dirty="0"/>
              <a:t>Companies can also look at alternative materials such as Paper, </a:t>
            </a:r>
            <a:r>
              <a:rPr lang="en-US" b="0" dirty="0"/>
              <a:t>Compostable and Biodegradable bags</a:t>
            </a:r>
            <a:r>
              <a:rPr lang="en-US" dirty="0"/>
              <a:t>. But these are just a few suggestions</a:t>
            </a:r>
            <a:endParaRPr lang="en-GB" dirty="0"/>
          </a:p>
        </p:txBody>
      </p:sp>
      <p:sp>
        <p:nvSpPr>
          <p:cNvPr id="4" name="Slide Number Placeholder 3"/>
          <p:cNvSpPr>
            <a:spLocks noGrp="1"/>
          </p:cNvSpPr>
          <p:nvPr>
            <p:ph type="sldNum" sz="quarter" idx="5"/>
          </p:nvPr>
        </p:nvSpPr>
        <p:spPr/>
        <p:txBody>
          <a:bodyPr/>
          <a:lstStyle/>
          <a:p>
            <a:fld id="{929C6571-D361-4B6F-B385-5182B8CD857D}" type="slidenum">
              <a:rPr lang="en-GB" smtClean="0"/>
              <a:t>13</a:t>
            </a:fld>
            <a:endParaRPr lang="en-GB"/>
          </a:p>
        </p:txBody>
      </p:sp>
    </p:spTree>
    <p:extLst>
      <p:ext uri="{BB962C8B-B14F-4D97-AF65-F5344CB8AC3E}">
        <p14:creationId xmlns:p14="http://schemas.microsoft.com/office/powerpoint/2010/main" val="247765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Lets talk about waste, we are all guilty of producing waste</a:t>
            </a:r>
          </a:p>
          <a:p>
            <a:r>
              <a:rPr lang="en-US" dirty="0"/>
              <a:t>This is the waste hierarchy pyramid  </a:t>
            </a:r>
          </a:p>
          <a:p>
            <a:r>
              <a:rPr lang="en-US" dirty="0"/>
              <a:t>As you can see there's plenty of things we can do to Prevent, Reduce, Reuse, Recycle and Recover waste before it ends up in the landfill</a:t>
            </a:r>
            <a:endParaRPr lang="en-GB" dirty="0"/>
          </a:p>
        </p:txBody>
      </p:sp>
      <p:sp>
        <p:nvSpPr>
          <p:cNvPr id="4" name="Slide Number Placeholder 3"/>
          <p:cNvSpPr>
            <a:spLocks noGrp="1"/>
          </p:cNvSpPr>
          <p:nvPr>
            <p:ph type="sldNum" sz="quarter" idx="5"/>
          </p:nvPr>
        </p:nvSpPr>
        <p:spPr/>
        <p:txBody>
          <a:bodyPr/>
          <a:lstStyle/>
          <a:p>
            <a:fld id="{929C6571-D361-4B6F-B385-5182B8CD857D}" type="slidenum">
              <a:rPr lang="en-GB" smtClean="0"/>
              <a:t>2</a:t>
            </a:fld>
            <a:endParaRPr lang="en-GB"/>
          </a:p>
        </p:txBody>
      </p:sp>
    </p:spTree>
    <p:extLst>
      <p:ext uri="{BB962C8B-B14F-4D97-AF65-F5344CB8AC3E}">
        <p14:creationId xmlns:p14="http://schemas.microsoft.com/office/powerpoint/2010/main" val="298376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If we look at all the waste that we produce in England, we can see the recycling rate has remained pretty constant.</a:t>
            </a:r>
          </a:p>
          <a:p>
            <a:r>
              <a:rPr lang="en-US" dirty="0"/>
              <a:t>This is a problem because we have an increasing population which produces more waste</a:t>
            </a:r>
          </a:p>
          <a:p>
            <a:r>
              <a:rPr lang="en-US" dirty="0"/>
              <a:t>Recycling is the 4th step in the waste hierarchy pyramid, so its quite low down. And next step recovery actually uses chemical processes and is very expensive  </a:t>
            </a:r>
            <a:endParaRPr lang="en-GB" dirty="0"/>
          </a:p>
        </p:txBody>
      </p:sp>
      <p:sp>
        <p:nvSpPr>
          <p:cNvPr id="4" name="Slide Number Placeholder 3"/>
          <p:cNvSpPr>
            <a:spLocks noGrp="1"/>
          </p:cNvSpPr>
          <p:nvPr>
            <p:ph type="sldNum" sz="quarter" idx="5"/>
          </p:nvPr>
        </p:nvSpPr>
        <p:spPr/>
        <p:txBody>
          <a:bodyPr/>
          <a:lstStyle/>
          <a:p>
            <a:fld id="{929C6571-D361-4B6F-B385-5182B8CD857D}" type="slidenum">
              <a:rPr lang="en-GB" smtClean="0"/>
              <a:t>3</a:t>
            </a:fld>
            <a:endParaRPr lang="en-GB"/>
          </a:p>
        </p:txBody>
      </p:sp>
    </p:spTree>
    <p:extLst>
      <p:ext uri="{BB962C8B-B14F-4D97-AF65-F5344CB8AC3E}">
        <p14:creationId xmlns:p14="http://schemas.microsoft.com/office/powerpoint/2010/main" val="1536448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So in a way Boris Johnson had a point when he said “We've all got to cut down our use of plastic".</a:t>
            </a:r>
          </a:p>
          <a:p>
            <a:r>
              <a:rPr lang="en-US" dirty="0"/>
              <a:t>By preventing, Reducing and Reusing more before we actually recycle. </a:t>
            </a:r>
            <a:endParaRPr lang="en-GB" dirty="0"/>
          </a:p>
        </p:txBody>
      </p:sp>
      <p:sp>
        <p:nvSpPr>
          <p:cNvPr id="4" name="Slide Number Placeholder 3"/>
          <p:cNvSpPr>
            <a:spLocks noGrp="1"/>
          </p:cNvSpPr>
          <p:nvPr>
            <p:ph type="sldNum" sz="quarter" idx="5"/>
          </p:nvPr>
        </p:nvSpPr>
        <p:spPr/>
        <p:txBody>
          <a:bodyPr/>
          <a:lstStyle/>
          <a:p>
            <a:fld id="{929C6571-D361-4B6F-B385-5182B8CD857D}" type="slidenum">
              <a:rPr lang="en-GB" smtClean="0"/>
              <a:t>4</a:t>
            </a:fld>
            <a:endParaRPr lang="en-GB"/>
          </a:p>
        </p:txBody>
      </p:sp>
    </p:spTree>
    <p:extLst>
      <p:ext uri="{BB962C8B-B14F-4D97-AF65-F5344CB8AC3E}">
        <p14:creationId xmlns:p14="http://schemas.microsoft.com/office/powerpoint/2010/main" val="2622395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Back in 2016, the government initially introduced a 5p surcharge that increased to 10p for all companies with over 250 employees. </a:t>
            </a:r>
          </a:p>
          <a:p>
            <a:r>
              <a:rPr lang="en-US" dirty="0"/>
              <a:t>A massive total of 6.1B single use plastic bags were issued by companies between 2016-2021 in England alone. </a:t>
            </a:r>
          </a:p>
          <a:p>
            <a:endParaRPr lang="en-GB" dirty="0"/>
          </a:p>
        </p:txBody>
      </p:sp>
      <p:sp>
        <p:nvSpPr>
          <p:cNvPr id="4" name="Slide Number Placeholder 3"/>
          <p:cNvSpPr>
            <a:spLocks noGrp="1"/>
          </p:cNvSpPr>
          <p:nvPr>
            <p:ph type="sldNum" sz="quarter" idx="5"/>
          </p:nvPr>
        </p:nvSpPr>
        <p:spPr/>
        <p:txBody>
          <a:bodyPr/>
          <a:lstStyle/>
          <a:p>
            <a:fld id="{929C6571-D361-4B6F-B385-5182B8CD857D}" type="slidenum">
              <a:rPr lang="en-GB" smtClean="0"/>
              <a:t>5</a:t>
            </a:fld>
            <a:endParaRPr lang="en-GB"/>
          </a:p>
        </p:txBody>
      </p:sp>
    </p:spTree>
    <p:extLst>
      <p:ext uri="{BB962C8B-B14F-4D97-AF65-F5344CB8AC3E}">
        <p14:creationId xmlns:p14="http://schemas.microsoft.com/office/powerpoint/2010/main" val="3248253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Since the introduction of the policy, there has been a year on year decrease in the amount of single use plastic bags issued</a:t>
            </a:r>
          </a:p>
          <a:p>
            <a:r>
              <a:rPr lang="en-US" dirty="0"/>
              <a:t>Which is good news, so the policy is working, because the plastic bags are no longer free and people are more conscious about spending money on them</a:t>
            </a:r>
          </a:p>
        </p:txBody>
      </p:sp>
      <p:sp>
        <p:nvSpPr>
          <p:cNvPr id="4" name="Slide Number Placeholder 3"/>
          <p:cNvSpPr>
            <a:spLocks noGrp="1"/>
          </p:cNvSpPr>
          <p:nvPr>
            <p:ph type="sldNum" sz="quarter" idx="5"/>
          </p:nvPr>
        </p:nvSpPr>
        <p:spPr/>
        <p:txBody>
          <a:bodyPr/>
          <a:lstStyle/>
          <a:p>
            <a:fld id="{929C6571-D361-4B6F-B385-5182B8CD857D}" type="slidenum">
              <a:rPr lang="en-GB" smtClean="0"/>
              <a:t>6</a:t>
            </a:fld>
            <a:endParaRPr lang="en-GB"/>
          </a:p>
        </p:txBody>
      </p:sp>
    </p:spTree>
    <p:extLst>
      <p:ext uri="{BB962C8B-B14F-4D97-AF65-F5344CB8AC3E}">
        <p14:creationId xmlns:p14="http://schemas.microsoft.com/office/powerpoint/2010/main" val="75174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So what happens to this money that the public gives to the companies? </a:t>
            </a:r>
          </a:p>
          <a:p>
            <a:r>
              <a:rPr lang="en-US" dirty="0"/>
              <a:t>Well its donated, almost £160 million pounds was donated between 2016-2021. </a:t>
            </a:r>
            <a:endParaRPr lang="en-GB" dirty="0"/>
          </a:p>
        </p:txBody>
      </p:sp>
      <p:sp>
        <p:nvSpPr>
          <p:cNvPr id="4" name="Slide Number Placeholder 3"/>
          <p:cNvSpPr>
            <a:spLocks noGrp="1"/>
          </p:cNvSpPr>
          <p:nvPr>
            <p:ph type="sldNum" sz="quarter" idx="5"/>
          </p:nvPr>
        </p:nvSpPr>
        <p:spPr/>
        <p:txBody>
          <a:bodyPr/>
          <a:lstStyle/>
          <a:p>
            <a:fld id="{929C6571-D361-4B6F-B385-5182B8CD857D}" type="slidenum">
              <a:rPr lang="en-GB" smtClean="0"/>
              <a:t>7</a:t>
            </a:fld>
            <a:endParaRPr lang="en-GB"/>
          </a:p>
        </p:txBody>
      </p:sp>
    </p:spTree>
    <p:extLst>
      <p:ext uri="{BB962C8B-B14F-4D97-AF65-F5344CB8AC3E}">
        <p14:creationId xmlns:p14="http://schemas.microsoft.com/office/powerpoint/2010/main" val="235156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 side effect of the government policy is that the amount that is being donated is reducing because the number of single use plastic bags are also reducing. With the exception of 2020-21. </a:t>
            </a:r>
          </a:p>
          <a:p>
            <a:r>
              <a:rPr lang="en-US" dirty="0"/>
              <a:t>However its interesting to note: that during the Covid-19 period, many companies such supermarkets stopped actually charging customers the surcharge for online deliveries.</a:t>
            </a:r>
          </a:p>
          <a:p>
            <a:r>
              <a:rPr lang="en-US" dirty="0"/>
              <a:t>The government actually paused the surcharge during Covid-19.</a:t>
            </a:r>
          </a:p>
        </p:txBody>
      </p:sp>
      <p:sp>
        <p:nvSpPr>
          <p:cNvPr id="4" name="Slide Number Placeholder 3"/>
          <p:cNvSpPr>
            <a:spLocks noGrp="1"/>
          </p:cNvSpPr>
          <p:nvPr>
            <p:ph type="sldNum" sz="quarter" idx="5"/>
          </p:nvPr>
        </p:nvSpPr>
        <p:spPr/>
        <p:txBody>
          <a:bodyPr/>
          <a:lstStyle/>
          <a:p>
            <a:fld id="{929C6571-D361-4B6F-B385-5182B8CD857D}" type="slidenum">
              <a:rPr lang="en-GB" smtClean="0"/>
              <a:t>8</a:t>
            </a:fld>
            <a:endParaRPr lang="en-GB"/>
          </a:p>
        </p:txBody>
      </p:sp>
    </p:spTree>
    <p:extLst>
      <p:ext uri="{BB962C8B-B14F-4D97-AF65-F5344CB8AC3E}">
        <p14:creationId xmlns:p14="http://schemas.microsoft.com/office/powerpoint/2010/main" val="4172502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If we look at what sort of areas the money is going to</a:t>
            </a:r>
          </a:p>
          <a:p>
            <a:r>
              <a:rPr lang="en-US" dirty="0"/>
              <a:t>Most of the companies are pretty secretive about where they donate but its all going to good causes.</a:t>
            </a:r>
          </a:p>
          <a:p>
            <a:r>
              <a:rPr lang="en-US" dirty="0"/>
              <a:t>Its good to see some of the money is also going back into the environment. </a:t>
            </a:r>
            <a:endParaRPr lang="en-GB" dirty="0"/>
          </a:p>
        </p:txBody>
      </p:sp>
      <p:sp>
        <p:nvSpPr>
          <p:cNvPr id="4" name="Slide Number Placeholder 3"/>
          <p:cNvSpPr>
            <a:spLocks noGrp="1"/>
          </p:cNvSpPr>
          <p:nvPr>
            <p:ph type="sldNum" sz="quarter" idx="5"/>
          </p:nvPr>
        </p:nvSpPr>
        <p:spPr/>
        <p:txBody>
          <a:bodyPr/>
          <a:lstStyle/>
          <a:p>
            <a:fld id="{929C6571-D361-4B6F-B385-5182B8CD857D}" type="slidenum">
              <a:rPr lang="en-GB" smtClean="0"/>
              <a:t>9</a:t>
            </a:fld>
            <a:endParaRPr lang="en-GB"/>
          </a:p>
        </p:txBody>
      </p:sp>
    </p:spTree>
    <p:extLst>
      <p:ext uri="{BB962C8B-B14F-4D97-AF65-F5344CB8AC3E}">
        <p14:creationId xmlns:p14="http://schemas.microsoft.com/office/powerpoint/2010/main" val="373509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48D2-E577-1C66-D06A-CED9B33723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C8EE6D-EC8E-767C-8446-74505FEF2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C99794A-E942-A947-6643-EA82A88CE1C1}"/>
              </a:ext>
            </a:extLst>
          </p:cNvPr>
          <p:cNvSpPr>
            <a:spLocks noGrp="1"/>
          </p:cNvSpPr>
          <p:nvPr>
            <p:ph type="dt" sz="half" idx="10"/>
          </p:nvPr>
        </p:nvSpPr>
        <p:spPr/>
        <p:txBody>
          <a:bodyPr/>
          <a:lstStyle/>
          <a:p>
            <a:fld id="{D6C7B404-A443-4315-8F52-0A0AFADFBE77}" type="datetimeFigureOut">
              <a:rPr lang="en-GB" smtClean="0"/>
              <a:t>17/07/2022</a:t>
            </a:fld>
            <a:endParaRPr lang="en-GB"/>
          </a:p>
        </p:txBody>
      </p:sp>
      <p:sp>
        <p:nvSpPr>
          <p:cNvPr id="5" name="Footer Placeholder 4">
            <a:extLst>
              <a:ext uri="{FF2B5EF4-FFF2-40B4-BE49-F238E27FC236}">
                <a16:creationId xmlns:a16="http://schemas.microsoft.com/office/drawing/2014/main" id="{347C89EC-1D8A-C168-A076-965974B7B2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E1A593-F8C6-403C-8630-ED34A3A0A138}"/>
              </a:ext>
            </a:extLst>
          </p:cNvPr>
          <p:cNvSpPr>
            <a:spLocks noGrp="1"/>
          </p:cNvSpPr>
          <p:nvPr>
            <p:ph type="sldNum" sz="quarter" idx="12"/>
          </p:nvPr>
        </p:nvSpPr>
        <p:spPr/>
        <p:txBody>
          <a:bodyPr/>
          <a:lstStyle/>
          <a:p>
            <a:fld id="{40F171E5-186F-43D5-BFEE-010B498600AC}" type="slidenum">
              <a:rPr lang="en-GB" smtClean="0"/>
              <a:t>‹#›</a:t>
            </a:fld>
            <a:endParaRPr lang="en-GB"/>
          </a:p>
        </p:txBody>
      </p:sp>
    </p:spTree>
    <p:extLst>
      <p:ext uri="{BB962C8B-B14F-4D97-AF65-F5344CB8AC3E}">
        <p14:creationId xmlns:p14="http://schemas.microsoft.com/office/powerpoint/2010/main" val="258489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2991-A19F-8C63-9586-14CBD8A4D09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FB4C16-ACC1-8AAD-6DAE-0A18B87BF3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F0DB5C-A637-4309-B10B-7329C48EB038}"/>
              </a:ext>
            </a:extLst>
          </p:cNvPr>
          <p:cNvSpPr>
            <a:spLocks noGrp="1"/>
          </p:cNvSpPr>
          <p:nvPr>
            <p:ph type="dt" sz="half" idx="10"/>
          </p:nvPr>
        </p:nvSpPr>
        <p:spPr/>
        <p:txBody>
          <a:bodyPr/>
          <a:lstStyle/>
          <a:p>
            <a:fld id="{D6C7B404-A443-4315-8F52-0A0AFADFBE77}" type="datetimeFigureOut">
              <a:rPr lang="en-GB" smtClean="0"/>
              <a:t>17/07/2022</a:t>
            </a:fld>
            <a:endParaRPr lang="en-GB"/>
          </a:p>
        </p:txBody>
      </p:sp>
      <p:sp>
        <p:nvSpPr>
          <p:cNvPr id="5" name="Footer Placeholder 4">
            <a:extLst>
              <a:ext uri="{FF2B5EF4-FFF2-40B4-BE49-F238E27FC236}">
                <a16:creationId xmlns:a16="http://schemas.microsoft.com/office/drawing/2014/main" id="{0FC8A398-D743-E513-F1F0-3640F08CF4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B5B4FF-D602-F101-113F-82571C33B0C8}"/>
              </a:ext>
            </a:extLst>
          </p:cNvPr>
          <p:cNvSpPr>
            <a:spLocks noGrp="1"/>
          </p:cNvSpPr>
          <p:nvPr>
            <p:ph type="sldNum" sz="quarter" idx="12"/>
          </p:nvPr>
        </p:nvSpPr>
        <p:spPr/>
        <p:txBody>
          <a:bodyPr/>
          <a:lstStyle/>
          <a:p>
            <a:fld id="{40F171E5-186F-43D5-BFEE-010B498600AC}" type="slidenum">
              <a:rPr lang="en-GB" smtClean="0"/>
              <a:t>‹#›</a:t>
            </a:fld>
            <a:endParaRPr lang="en-GB"/>
          </a:p>
        </p:txBody>
      </p:sp>
    </p:spTree>
    <p:extLst>
      <p:ext uri="{BB962C8B-B14F-4D97-AF65-F5344CB8AC3E}">
        <p14:creationId xmlns:p14="http://schemas.microsoft.com/office/powerpoint/2010/main" val="65563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5FD0E4-D3B6-CFDB-13C2-30C006525C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F16DC25-1E16-723A-8CC6-0E001D647D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10444E-4FFF-5803-9A69-216AFA2623E8}"/>
              </a:ext>
            </a:extLst>
          </p:cNvPr>
          <p:cNvSpPr>
            <a:spLocks noGrp="1"/>
          </p:cNvSpPr>
          <p:nvPr>
            <p:ph type="dt" sz="half" idx="10"/>
          </p:nvPr>
        </p:nvSpPr>
        <p:spPr/>
        <p:txBody>
          <a:bodyPr/>
          <a:lstStyle/>
          <a:p>
            <a:fld id="{D6C7B404-A443-4315-8F52-0A0AFADFBE77}" type="datetimeFigureOut">
              <a:rPr lang="en-GB" smtClean="0"/>
              <a:t>17/07/2022</a:t>
            </a:fld>
            <a:endParaRPr lang="en-GB"/>
          </a:p>
        </p:txBody>
      </p:sp>
      <p:sp>
        <p:nvSpPr>
          <p:cNvPr id="5" name="Footer Placeholder 4">
            <a:extLst>
              <a:ext uri="{FF2B5EF4-FFF2-40B4-BE49-F238E27FC236}">
                <a16:creationId xmlns:a16="http://schemas.microsoft.com/office/drawing/2014/main" id="{99F06595-5E83-13DB-CB3C-05FD41DE8E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F4C88B-A63F-C83A-705B-AE0BCD19B356}"/>
              </a:ext>
            </a:extLst>
          </p:cNvPr>
          <p:cNvSpPr>
            <a:spLocks noGrp="1"/>
          </p:cNvSpPr>
          <p:nvPr>
            <p:ph type="sldNum" sz="quarter" idx="12"/>
          </p:nvPr>
        </p:nvSpPr>
        <p:spPr/>
        <p:txBody>
          <a:bodyPr/>
          <a:lstStyle/>
          <a:p>
            <a:fld id="{40F171E5-186F-43D5-BFEE-010B498600AC}" type="slidenum">
              <a:rPr lang="en-GB" smtClean="0"/>
              <a:t>‹#›</a:t>
            </a:fld>
            <a:endParaRPr lang="en-GB"/>
          </a:p>
        </p:txBody>
      </p:sp>
    </p:spTree>
    <p:extLst>
      <p:ext uri="{BB962C8B-B14F-4D97-AF65-F5344CB8AC3E}">
        <p14:creationId xmlns:p14="http://schemas.microsoft.com/office/powerpoint/2010/main" val="524925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EE89-ECD3-E0D0-1F3C-95185BB2B1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B3C9C6-9C25-C4F7-7BB8-8061EFA4C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90A18F-C6AD-8B62-542B-6ACD4217190E}"/>
              </a:ext>
            </a:extLst>
          </p:cNvPr>
          <p:cNvSpPr>
            <a:spLocks noGrp="1"/>
          </p:cNvSpPr>
          <p:nvPr>
            <p:ph type="dt" sz="half" idx="10"/>
          </p:nvPr>
        </p:nvSpPr>
        <p:spPr/>
        <p:txBody>
          <a:bodyPr/>
          <a:lstStyle/>
          <a:p>
            <a:fld id="{D6C7B404-A443-4315-8F52-0A0AFADFBE77}" type="datetimeFigureOut">
              <a:rPr lang="en-GB" smtClean="0"/>
              <a:t>17/07/2022</a:t>
            </a:fld>
            <a:endParaRPr lang="en-GB"/>
          </a:p>
        </p:txBody>
      </p:sp>
      <p:sp>
        <p:nvSpPr>
          <p:cNvPr id="5" name="Footer Placeholder 4">
            <a:extLst>
              <a:ext uri="{FF2B5EF4-FFF2-40B4-BE49-F238E27FC236}">
                <a16:creationId xmlns:a16="http://schemas.microsoft.com/office/drawing/2014/main" id="{6D495AF6-E311-9934-716E-E4EEF2A6DF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C9359B-C3DA-04D1-CC80-D813504EFC4A}"/>
              </a:ext>
            </a:extLst>
          </p:cNvPr>
          <p:cNvSpPr>
            <a:spLocks noGrp="1"/>
          </p:cNvSpPr>
          <p:nvPr>
            <p:ph type="sldNum" sz="quarter" idx="12"/>
          </p:nvPr>
        </p:nvSpPr>
        <p:spPr/>
        <p:txBody>
          <a:bodyPr/>
          <a:lstStyle/>
          <a:p>
            <a:fld id="{40F171E5-186F-43D5-BFEE-010B498600AC}" type="slidenum">
              <a:rPr lang="en-GB" smtClean="0"/>
              <a:t>‹#›</a:t>
            </a:fld>
            <a:endParaRPr lang="en-GB"/>
          </a:p>
        </p:txBody>
      </p:sp>
    </p:spTree>
    <p:extLst>
      <p:ext uri="{BB962C8B-B14F-4D97-AF65-F5344CB8AC3E}">
        <p14:creationId xmlns:p14="http://schemas.microsoft.com/office/powerpoint/2010/main" val="353381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3355-24E8-366A-DDEC-DBF4D3EBCA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5711354-0F1F-B7BA-A7B7-9E1E4FD59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AE1461-49C1-8303-6ADE-05FBF1AE57AD}"/>
              </a:ext>
            </a:extLst>
          </p:cNvPr>
          <p:cNvSpPr>
            <a:spLocks noGrp="1"/>
          </p:cNvSpPr>
          <p:nvPr>
            <p:ph type="dt" sz="half" idx="10"/>
          </p:nvPr>
        </p:nvSpPr>
        <p:spPr/>
        <p:txBody>
          <a:bodyPr/>
          <a:lstStyle/>
          <a:p>
            <a:fld id="{D6C7B404-A443-4315-8F52-0A0AFADFBE77}" type="datetimeFigureOut">
              <a:rPr lang="en-GB" smtClean="0"/>
              <a:t>17/07/2022</a:t>
            </a:fld>
            <a:endParaRPr lang="en-GB"/>
          </a:p>
        </p:txBody>
      </p:sp>
      <p:sp>
        <p:nvSpPr>
          <p:cNvPr id="5" name="Footer Placeholder 4">
            <a:extLst>
              <a:ext uri="{FF2B5EF4-FFF2-40B4-BE49-F238E27FC236}">
                <a16:creationId xmlns:a16="http://schemas.microsoft.com/office/drawing/2014/main" id="{5450C1A4-4670-EAA7-0239-E7A1539523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B26237-6645-3309-590A-C1FCB3973F96}"/>
              </a:ext>
            </a:extLst>
          </p:cNvPr>
          <p:cNvSpPr>
            <a:spLocks noGrp="1"/>
          </p:cNvSpPr>
          <p:nvPr>
            <p:ph type="sldNum" sz="quarter" idx="12"/>
          </p:nvPr>
        </p:nvSpPr>
        <p:spPr/>
        <p:txBody>
          <a:bodyPr/>
          <a:lstStyle/>
          <a:p>
            <a:fld id="{40F171E5-186F-43D5-BFEE-010B498600AC}" type="slidenum">
              <a:rPr lang="en-GB" smtClean="0"/>
              <a:t>‹#›</a:t>
            </a:fld>
            <a:endParaRPr lang="en-GB"/>
          </a:p>
        </p:txBody>
      </p:sp>
    </p:spTree>
    <p:extLst>
      <p:ext uri="{BB962C8B-B14F-4D97-AF65-F5344CB8AC3E}">
        <p14:creationId xmlns:p14="http://schemas.microsoft.com/office/powerpoint/2010/main" val="2628142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45C2-E93D-4F1F-2032-68C3B4B5F9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8B563E-358D-CF3E-44D1-CFCF8300C5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689F948-B565-C73D-8842-163B1DFE9A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C415D78-B308-58CE-2CB5-AEE9D9CBE2B9}"/>
              </a:ext>
            </a:extLst>
          </p:cNvPr>
          <p:cNvSpPr>
            <a:spLocks noGrp="1"/>
          </p:cNvSpPr>
          <p:nvPr>
            <p:ph type="dt" sz="half" idx="10"/>
          </p:nvPr>
        </p:nvSpPr>
        <p:spPr/>
        <p:txBody>
          <a:bodyPr/>
          <a:lstStyle/>
          <a:p>
            <a:fld id="{D6C7B404-A443-4315-8F52-0A0AFADFBE77}" type="datetimeFigureOut">
              <a:rPr lang="en-GB" smtClean="0"/>
              <a:t>17/07/2022</a:t>
            </a:fld>
            <a:endParaRPr lang="en-GB"/>
          </a:p>
        </p:txBody>
      </p:sp>
      <p:sp>
        <p:nvSpPr>
          <p:cNvPr id="6" name="Footer Placeholder 5">
            <a:extLst>
              <a:ext uri="{FF2B5EF4-FFF2-40B4-BE49-F238E27FC236}">
                <a16:creationId xmlns:a16="http://schemas.microsoft.com/office/drawing/2014/main" id="{FF667A1B-B678-4630-0529-53F5019A19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75B27C-5B99-643C-8B91-8D63040ED770}"/>
              </a:ext>
            </a:extLst>
          </p:cNvPr>
          <p:cNvSpPr>
            <a:spLocks noGrp="1"/>
          </p:cNvSpPr>
          <p:nvPr>
            <p:ph type="sldNum" sz="quarter" idx="12"/>
          </p:nvPr>
        </p:nvSpPr>
        <p:spPr/>
        <p:txBody>
          <a:bodyPr/>
          <a:lstStyle/>
          <a:p>
            <a:fld id="{40F171E5-186F-43D5-BFEE-010B498600AC}" type="slidenum">
              <a:rPr lang="en-GB" smtClean="0"/>
              <a:t>‹#›</a:t>
            </a:fld>
            <a:endParaRPr lang="en-GB"/>
          </a:p>
        </p:txBody>
      </p:sp>
    </p:spTree>
    <p:extLst>
      <p:ext uri="{BB962C8B-B14F-4D97-AF65-F5344CB8AC3E}">
        <p14:creationId xmlns:p14="http://schemas.microsoft.com/office/powerpoint/2010/main" val="618387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0AC2-2C6C-B732-7D08-800C9FD4269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43D42C-E50B-E410-8184-78EA4337D7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1855B0-55FF-0B25-9198-AFCEB13763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F6752A-D9E8-F9CB-6969-36520F335E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007723-EEDB-C54D-9988-F53DF2FCE2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6FBECB4-F2AA-1CCA-D716-21B56980F7F0}"/>
              </a:ext>
            </a:extLst>
          </p:cNvPr>
          <p:cNvSpPr>
            <a:spLocks noGrp="1"/>
          </p:cNvSpPr>
          <p:nvPr>
            <p:ph type="dt" sz="half" idx="10"/>
          </p:nvPr>
        </p:nvSpPr>
        <p:spPr/>
        <p:txBody>
          <a:bodyPr/>
          <a:lstStyle/>
          <a:p>
            <a:fld id="{D6C7B404-A443-4315-8F52-0A0AFADFBE77}" type="datetimeFigureOut">
              <a:rPr lang="en-GB" smtClean="0"/>
              <a:t>17/07/2022</a:t>
            </a:fld>
            <a:endParaRPr lang="en-GB"/>
          </a:p>
        </p:txBody>
      </p:sp>
      <p:sp>
        <p:nvSpPr>
          <p:cNvPr id="8" name="Footer Placeholder 7">
            <a:extLst>
              <a:ext uri="{FF2B5EF4-FFF2-40B4-BE49-F238E27FC236}">
                <a16:creationId xmlns:a16="http://schemas.microsoft.com/office/drawing/2014/main" id="{D90BB02C-0F25-1585-5F61-E317060EA12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E26506-7AD5-3032-BD6F-D8064365E65A}"/>
              </a:ext>
            </a:extLst>
          </p:cNvPr>
          <p:cNvSpPr>
            <a:spLocks noGrp="1"/>
          </p:cNvSpPr>
          <p:nvPr>
            <p:ph type="sldNum" sz="quarter" idx="12"/>
          </p:nvPr>
        </p:nvSpPr>
        <p:spPr/>
        <p:txBody>
          <a:bodyPr/>
          <a:lstStyle/>
          <a:p>
            <a:fld id="{40F171E5-186F-43D5-BFEE-010B498600AC}" type="slidenum">
              <a:rPr lang="en-GB" smtClean="0"/>
              <a:t>‹#›</a:t>
            </a:fld>
            <a:endParaRPr lang="en-GB"/>
          </a:p>
        </p:txBody>
      </p:sp>
    </p:spTree>
    <p:extLst>
      <p:ext uri="{BB962C8B-B14F-4D97-AF65-F5344CB8AC3E}">
        <p14:creationId xmlns:p14="http://schemas.microsoft.com/office/powerpoint/2010/main" val="82784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104AE-29AA-1548-E8D4-3DB2FF1C359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094F0BE-5838-23C9-B972-AD1B24B17F99}"/>
              </a:ext>
            </a:extLst>
          </p:cNvPr>
          <p:cNvSpPr>
            <a:spLocks noGrp="1"/>
          </p:cNvSpPr>
          <p:nvPr>
            <p:ph type="dt" sz="half" idx="10"/>
          </p:nvPr>
        </p:nvSpPr>
        <p:spPr/>
        <p:txBody>
          <a:bodyPr/>
          <a:lstStyle/>
          <a:p>
            <a:fld id="{D6C7B404-A443-4315-8F52-0A0AFADFBE77}" type="datetimeFigureOut">
              <a:rPr lang="en-GB" smtClean="0"/>
              <a:t>17/07/2022</a:t>
            </a:fld>
            <a:endParaRPr lang="en-GB"/>
          </a:p>
        </p:txBody>
      </p:sp>
      <p:sp>
        <p:nvSpPr>
          <p:cNvPr id="4" name="Footer Placeholder 3">
            <a:extLst>
              <a:ext uri="{FF2B5EF4-FFF2-40B4-BE49-F238E27FC236}">
                <a16:creationId xmlns:a16="http://schemas.microsoft.com/office/drawing/2014/main" id="{5875AB7E-1371-30CC-20D5-38BBB7E9F6F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E770B3-6E22-C6CA-C83D-233BB3BD460A}"/>
              </a:ext>
            </a:extLst>
          </p:cNvPr>
          <p:cNvSpPr>
            <a:spLocks noGrp="1"/>
          </p:cNvSpPr>
          <p:nvPr>
            <p:ph type="sldNum" sz="quarter" idx="12"/>
          </p:nvPr>
        </p:nvSpPr>
        <p:spPr/>
        <p:txBody>
          <a:bodyPr/>
          <a:lstStyle/>
          <a:p>
            <a:fld id="{40F171E5-186F-43D5-BFEE-010B498600AC}" type="slidenum">
              <a:rPr lang="en-GB" smtClean="0"/>
              <a:t>‹#›</a:t>
            </a:fld>
            <a:endParaRPr lang="en-GB"/>
          </a:p>
        </p:txBody>
      </p:sp>
    </p:spTree>
    <p:extLst>
      <p:ext uri="{BB962C8B-B14F-4D97-AF65-F5344CB8AC3E}">
        <p14:creationId xmlns:p14="http://schemas.microsoft.com/office/powerpoint/2010/main" val="3007385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BBF9C-33FB-B319-B5F2-D9D2147485EC}"/>
              </a:ext>
            </a:extLst>
          </p:cNvPr>
          <p:cNvSpPr>
            <a:spLocks noGrp="1"/>
          </p:cNvSpPr>
          <p:nvPr>
            <p:ph type="dt" sz="half" idx="10"/>
          </p:nvPr>
        </p:nvSpPr>
        <p:spPr/>
        <p:txBody>
          <a:bodyPr/>
          <a:lstStyle/>
          <a:p>
            <a:fld id="{D6C7B404-A443-4315-8F52-0A0AFADFBE77}" type="datetimeFigureOut">
              <a:rPr lang="en-GB" smtClean="0"/>
              <a:t>17/07/2022</a:t>
            </a:fld>
            <a:endParaRPr lang="en-GB"/>
          </a:p>
        </p:txBody>
      </p:sp>
      <p:sp>
        <p:nvSpPr>
          <p:cNvPr id="3" name="Footer Placeholder 2">
            <a:extLst>
              <a:ext uri="{FF2B5EF4-FFF2-40B4-BE49-F238E27FC236}">
                <a16:creationId xmlns:a16="http://schemas.microsoft.com/office/drawing/2014/main" id="{7CEFAFF6-0240-8802-403D-F16D447CB32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83C4F73-D170-813D-D355-FBF711770452}"/>
              </a:ext>
            </a:extLst>
          </p:cNvPr>
          <p:cNvSpPr>
            <a:spLocks noGrp="1"/>
          </p:cNvSpPr>
          <p:nvPr>
            <p:ph type="sldNum" sz="quarter" idx="12"/>
          </p:nvPr>
        </p:nvSpPr>
        <p:spPr/>
        <p:txBody>
          <a:bodyPr/>
          <a:lstStyle/>
          <a:p>
            <a:fld id="{40F171E5-186F-43D5-BFEE-010B498600AC}" type="slidenum">
              <a:rPr lang="en-GB" smtClean="0"/>
              <a:t>‹#›</a:t>
            </a:fld>
            <a:endParaRPr lang="en-GB"/>
          </a:p>
        </p:txBody>
      </p:sp>
    </p:spTree>
    <p:extLst>
      <p:ext uri="{BB962C8B-B14F-4D97-AF65-F5344CB8AC3E}">
        <p14:creationId xmlns:p14="http://schemas.microsoft.com/office/powerpoint/2010/main" val="2210596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1508-EF9F-9527-27AE-C02408BB2B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E39A32C-65B2-BA94-3F56-670E1D70A7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0950F3B-656B-49B5-0373-9818FDB100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C970DB-3626-6E85-71CD-206EB2110871}"/>
              </a:ext>
            </a:extLst>
          </p:cNvPr>
          <p:cNvSpPr>
            <a:spLocks noGrp="1"/>
          </p:cNvSpPr>
          <p:nvPr>
            <p:ph type="dt" sz="half" idx="10"/>
          </p:nvPr>
        </p:nvSpPr>
        <p:spPr/>
        <p:txBody>
          <a:bodyPr/>
          <a:lstStyle/>
          <a:p>
            <a:fld id="{D6C7B404-A443-4315-8F52-0A0AFADFBE77}" type="datetimeFigureOut">
              <a:rPr lang="en-GB" smtClean="0"/>
              <a:t>17/07/2022</a:t>
            </a:fld>
            <a:endParaRPr lang="en-GB"/>
          </a:p>
        </p:txBody>
      </p:sp>
      <p:sp>
        <p:nvSpPr>
          <p:cNvPr id="6" name="Footer Placeholder 5">
            <a:extLst>
              <a:ext uri="{FF2B5EF4-FFF2-40B4-BE49-F238E27FC236}">
                <a16:creationId xmlns:a16="http://schemas.microsoft.com/office/drawing/2014/main" id="{11F6360F-5165-405C-BA10-07021ACA01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7063E9-D185-C648-FA41-8260E4D22FCB}"/>
              </a:ext>
            </a:extLst>
          </p:cNvPr>
          <p:cNvSpPr>
            <a:spLocks noGrp="1"/>
          </p:cNvSpPr>
          <p:nvPr>
            <p:ph type="sldNum" sz="quarter" idx="12"/>
          </p:nvPr>
        </p:nvSpPr>
        <p:spPr/>
        <p:txBody>
          <a:bodyPr/>
          <a:lstStyle/>
          <a:p>
            <a:fld id="{40F171E5-186F-43D5-BFEE-010B498600AC}" type="slidenum">
              <a:rPr lang="en-GB" smtClean="0"/>
              <a:t>‹#›</a:t>
            </a:fld>
            <a:endParaRPr lang="en-GB"/>
          </a:p>
        </p:txBody>
      </p:sp>
    </p:spTree>
    <p:extLst>
      <p:ext uri="{BB962C8B-B14F-4D97-AF65-F5344CB8AC3E}">
        <p14:creationId xmlns:p14="http://schemas.microsoft.com/office/powerpoint/2010/main" val="362949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B1D6-B522-6A4F-2900-20FACAC5EB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EE56522-F99F-14DB-CFEA-13BC6DB06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76E34CF-1637-8C2B-F3D5-4088DB621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DC731-7250-1919-DE6E-DD3B09A306D1}"/>
              </a:ext>
            </a:extLst>
          </p:cNvPr>
          <p:cNvSpPr>
            <a:spLocks noGrp="1"/>
          </p:cNvSpPr>
          <p:nvPr>
            <p:ph type="dt" sz="half" idx="10"/>
          </p:nvPr>
        </p:nvSpPr>
        <p:spPr/>
        <p:txBody>
          <a:bodyPr/>
          <a:lstStyle/>
          <a:p>
            <a:fld id="{D6C7B404-A443-4315-8F52-0A0AFADFBE77}" type="datetimeFigureOut">
              <a:rPr lang="en-GB" smtClean="0"/>
              <a:t>17/07/2022</a:t>
            </a:fld>
            <a:endParaRPr lang="en-GB"/>
          </a:p>
        </p:txBody>
      </p:sp>
      <p:sp>
        <p:nvSpPr>
          <p:cNvPr id="6" name="Footer Placeholder 5">
            <a:extLst>
              <a:ext uri="{FF2B5EF4-FFF2-40B4-BE49-F238E27FC236}">
                <a16:creationId xmlns:a16="http://schemas.microsoft.com/office/drawing/2014/main" id="{D8F6E17E-D4C6-A261-50D3-7305F2582A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186042-74BB-18E6-C60D-F0B87CFCABC4}"/>
              </a:ext>
            </a:extLst>
          </p:cNvPr>
          <p:cNvSpPr>
            <a:spLocks noGrp="1"/>
          </p:cNvSpPr>
          <p:nvPr>
            <p:ph type="sldNum" sz="quarter" idx="12"/>
          </p:nvPr>
        </p:nvSpPr>
        <p:spPr/>
        <p:txBody>
          <a:bodyPr/>
          <a:lstStyle/>
          <a:p>
            <a:fld id="{40F171E5-186F-43D5-BFEE-010B498600AC}" type="slidenum">
              <a:rPr lang="en-GB" smtClean="0"/>
              <a:t>‹#›</a:t>
            </a:fld>
            <a:endParaRPr lang="en-GB"/>
          </a:p>
        </p:txBody>
      </p:sp>
    </p:spTree>
    <p:extLst>
      <p:ext uri="{BB962C8B-B14F-4D97-AF65-F5344CB8AC3E}">
        <p14:creationId xmlns:p14="http://schemas.microsoft.com/office/powerpoint/2010/main" val="379562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CA4253-28FA-6A5B-F626-BE53950340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6B17E8-F209-FE31-39ED-00EAE902D6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1F3342-DA43-80FD-E247-CA44143561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7B404-A443-4315-8F52-0A0AFADFBE77}" type="datetimeFigureOut">
              <a:rPr lang="en-GB" smtClean="0"/>
              <a:t>17/07/2022</a:t>
            </a:fld>
            <a:endParaRPr lang="en-GB"/>
          </a:p>
        </p:txBody>
      </p:sp>
      <p:sp>
        <p:nvSpPr>
          <p:cNvPr id="5" name="Footer Placeholder 4">
            <a:extLst>
              <a:ext uri="{FF2B5EF4-FFF2-40B4-BE49-F238E27FC236}">
                <a16:creationId xmlns:a16="http://schemas.microsoft.com/office/drawing/2014/main" id="{2F36ED7F-F560-CF9A-B7F3-3DCEFAC3C7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2B6E74E-0302-B408-4F00-5B610345C9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171E5-186F-43D5-BFEE-010B498600AC}" type="slidenum">
              <a:rPr lang="en-GB" smtClean="0"/>
              <a:t>‹#›</a:t>
            </a:fld>
            <a:endParaRPr lang="en-GB"/>
          </a:p>
        </p:txBody>
      </p:sp>
    </p:spTree>
    <p:extLst>
      <p:ext uri="{BB962C8B-B14F-4D97-AF65-F5344CB8AC3E}">
        <p14:creationId xmlns:p14="http://schemas.microsoft.com/office/powerpoint/2010/main" val="218917041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1.png"/><Relationship Id="rId7" Type="http://schemas.openxmlformats.org/officeDocument/2006/relationships/customXml" Target="../ink/ink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customXml" Target="../ink/ink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hyperlink" Target="https://www.data.gov.uk/dataset/682843a8-168c-4056-b6fe-741161a39f60/single-use-plastic-carrier-bags-charge-data-for-englan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xil-is.com/waste-management-hierarch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D6374C-81AF-174A-7433-84BF266E3B86}"/>
              </a:ext>
            </a:extLst>
          </p:cNvPr>
          <p:cNvSpPr txBox="1"/>
          <p:nvPr/>
        </p:nvSpPr>
        <p:spPr>
          <a:xfrm>
            <a:off x="3376246" y="2237643"/>
            <a:ext cx="8471389" cy="2400657"/>
          </a:xfrm>
          <a:prstGeom prst="rect">
            <a:avLst/>
          </a:prstGeom>
          <a:solidFill>
            <a:schemeClr val="accent1">
              <a:lumMod val="50000"/>
            </a:schemeClr>
          </a:solidFill>
        </p:spPr>
        <p:txBody>
          <a:bodyPr wrap="square" rtlCol="0">
            <a:spAutoFit/>
          </a:bodyPr>
          <a:lstStyle/>
          <a:p>
            <a:pPr algn="ctr"/>
            <a:endParaRPr lang="en-US" sz="2200" b="1" u="sng" dirty="0">
              <a:solidFill>
                <a:schemeClr val="bg1"/>
              </a:solidFill>
            </a:endParaRPr>
          </a:p>
          <a:p>
            <a:pPr algn="ctr"/>
            <a:r>
              <a:rPr lang="en-US" sz="2200" b="1" u="sng" dirty="0">
                <a:solidFill>
                  <a:schemeClr val="bg1"/>
                </a:solidFill>
              </a:rPr>
              <a:t>How has the sale of Single Use Plastic Bags changed over time in England since the introduction of the mandatory surcharge by the Government?</a:t>
            </a:r>
          </a:p>
          <a:p>
            <a:pPr algn="ctr"/>
            <a:endParaRPr lang="en-US" sz="2200" b="1" u="sng" dirty="0">
              <a:solidFill>
                <a:schemeClr val="bg1"/>
              </a:solidFill>
            </a:endParaRPr>
          </a:p>
          <a:p>
            <a:pPr algn="ctr"/>
            <a:r>
              <a:rPr lang="en-US" sz="2200" b="1" u="sng" dirty="0">
                <a:solidFill>
                  <a:schemeClr val="bg1"/>
                </a:solidFill>
              </a:rPr>
              <a:t>Presented by Asha Makwana</a:t>
            </a:r>
          </a:p>
          <a:p>
            <a:endParaRPr lang="en-US" dirty="0"/>
          </a:p>
        </p:txBody>
      </p:sp>
    </p:spTree>
    <p:extLst>
      <p:ext uri="{BB962C8B-B14F-4D97-AF65-F5344CB8AC3E}">
        <p14:creationId xmlns:p14="http://schemas.microsoft.com/office/powerpoint/2010/main" val="861953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2BF91D-AB09-C86E-6879-5A7453947245}"/>
              </a:ext>
            </a:extLst>
          </p:cNvPr>
          <p:cNvSpPr txBox="1"/>
          <p:nvPr/>
        </p:nvSpPr>
        <p:spPr>
          <a:xfrm>
            <a:off x="0" y="0"/>
            <a:ext cx="12191999" cy="1246495"/>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ARE SOME COMPANIES DONATING EXTRA ON TOP?</a:t>
            </a:r>
          </a:p>
          <a:p>
            <a:pPr algn="ctr"/>
            <a:endParaRPr lang="en-US" sz="2500" dirty="0">
              <a:solidFill>
                <a:schemeClr val="bg1"/>
              </a:solidFill>
            </a:endParaRPr>
          </a:p>
        </p:txBody>
      </p:sp>
      <p:pic>
        <p:nvPicPr>
          <p:cNvPr id="9" name="Picture 8">
            <a:extLst>
              <a:ext uri="{FF2B5EF4-FFF2-40B4-BE49-F238E27FC236}">
                <a16:creationId xmlns:a16="http://schemas.microsoft.com/office/drawing/2014/main" id="{8903C0A9-42A5-8DBB-C533-F22CE317C382}"/>
              </a:ext>
            </a:extLst>
          </p:cNvPr>
          <p:cNvPicPr>
            <a:picLocks noChangeAspect="1"/>
          </p:cNvPicPr>
          <p:nvPr/>
        </p:nvPicPr>
        <p:blipFill rotWithShape="1">
          <a:blip r:embed="rId3"/>
          <a:srcRect l="27470" t="58846" r="14163" b="36930"/>
          <a:stretch/>
        </p:blipFill>
        <p:spPr>
          <a:xfrm>
            <a:off x="2105758" y="1483591"/>
            <a:ext cx="7832154" cy="637231"/>
          </a:xfrm>
          <a:prstGeom prst="rect">
            <a:avLst/>
          </a:prstGeom>
        </p:spPr>
      </p:pic>
      <p:pic>
        <p:nvPicPr>
          <p:cNvPr id="3" name="Picture 2">
            <a:extLst>
              <a:ext uri="{FF2B5EF4-FFF2-40B4-BE49-F238E27FC236}">
                <a16:creationId xmlns:a16="http://schemas.microsoft.com/office/drawing/2014/main" id="{B144DAB2-3EC0-E23F-1470-F31472816A66}"/>
              </a:ext>
            </a:extLst>
          </p:cNvPr>
          <p:cNvPicPr>
            <a:picLocks noChangeAspect="1"/>
          </p:cNvPicPr>
          <p:nvPr/>
        </p:nvPicPr>
        <p:blipFill rotWithShape="1">
          <a:blip r:embed="rId4"/>
          <a:srcRect l="25128" t="25311" r="45531" b="40188"/>
          <a:stretch/>
        </p:blipFill>
        <p:spPr>
          <a:xfrm>
            <a:off x="639772" y="3161653"/>
            <a:ext cx="5061171" cy="3347635"/>
          </a:xfrm>
          <a:prstGeom prst="rect">
            <a:avLst/>
          </a:prstGeom>
        </p:spPr>
      </p:pic>
      <p:pic>
        <p:nvPicPr>
          <p:cNvPr id="6" name="Picture 5">
            <a:extLst>
              <a:ext uri="{FF2B5EF4-FFF2-40B4-BE49-F238E27FC236}">
                <a16:creationId xmlns:a16="http://schemas.microsoft.com/office/drawing/2014/main" id="{3E467FE0-A4FB-100D-EB99-1B50DADF4F5C}"/>
              </a:ext>
            </a:extLst>
          </p:cNvPr>
          <p:cNvPicPr>
            <a:picLocks noChangeAspect="1"/>
          </p:cNvPicPr>
          <p:nvPr/>
        </p:nvPicPr>
        <p:blipFill rotWithShape="1">
          <a:blip r:embed="rId5"/>
          <a:srcRect l="24830" t="24934" r="45339" b="42028"/>
          <a:stretch/>
        </p:blipFill>
        <p:spPr>
          <a:xfrm>
            <a:off x="6178657" y="3161652"/>
            <a:ext cx="5373571" cy="3347635"/>
          </a:xfrm>
          <a:prstGeom prst="rect">
            <a:avLst/>
          </a:prstGeom>
        </p:spPr>
      </p:pic>
      <p:pic>
        <p:nvPicPr>
          <p:cNvPr id="14" name="Picture 13">
            <a:extLst>
              <a:ext uri="{FF2B5EF4-FFF2-40B4-BE49-F238E27FC236}">
                <a16:creationId xmlns:a16="http://schemas.microsoft.com/office/drawing/2014/main" id="{94C6A946-F22C-F62D-C1E9-50EC10E11A91}"/>
              </a:ext>
            </a:extLst>
          </p:cNvPr>
          <p:cNvPicPr>
            <a:picLocks noChangeAspect="1"/>
          </p:cNvPicPr>
          <p:nvPr/>
        </p:nvPicPr>
        <p:blipFill rotWithShape="1">
          <a:blip r:embed="rId6"/>
          <a:srcRect l="78956" t="24951" r="2111" b="68128"/>
          <a:stretch/>
        </p:blipFill>
        <p:spPr>
          <a:xfrm>
            <a:off x="8460407" y="2417799"/>
            <a:ext cx="3027335" cy="622523"/>
          </a:xfrm>
          <a:prstGeom prst="rect">
            <a:avLst/>
          </a:prstGeom>
        </p:spPr>
      </p:pic>
    </p:spTree>
    <p:extLst>
      <p:ext uri="{BB962C8B-B14F-4D97-AF65-F5344CB8AC3E}">
        <p14:creationId xmlns:p14="http://schemas.microsoft.com/office/powerpoint/2010/main" val="7543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302E80-5512-2247-7BA4-A5568A9263B5}"/>
              </a:ext>
            </a:extLst>
          </p:cNvPr>
          <p:cNvSpPr txBox="1"/>
          <p:nvPr/>
        </p:nvSpPr>
        <p:spPr>
          <a:xfrm>
            <a:off x="0" y="0"/>
            <a:ext cx="12191999" cy="1246495"/>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WHICH TYPES OF COMPANIES ISSUE THE MOST SINGLE USE PLASTIC BAGS?</a:t>
            </a:r>
          </a:p>
          <a:p>
            <a:pPr algn="ctr"/>
            <a:endParaRPr lang="en-US" sz="2500" dirty="0">
              <a:solidFill>
                <a:schemeClr val="bg1"/>
              </a:solidFill>
            </a:endParaRPr>
          </a:p>
        </p:txBody>
      </p:sp>
      <p:pic>
        <p:nvPicPr>
          <p:cNvPr id="20" name="Picture 19">
            <a:extLst>
              <a:ext uri="{FF2B5EF4-FFF2-40B4-BE49-F238E27FC236}">
                <a16:creationId xmlns:a16="http://schemas.microsoft.com/office/drawing/2014/main" id="{0E0E6287-D20B-6BEC-8EC9-4E16EA9D3504}"/>
              </a:ext>
            </a:extLst>
          </p:cNvPr>
          <p:cNvPicPr>
            <a:picLocks noChangeAspect="1"/>
          </p:cNvPicPr>
          <p:nvPr/>
        </p:nvPicPr>
        <p:blipFill rotWithShape="1">
          <a:blip r:embed="rId3"/>
          <a:srcRect l="27451" t="24790" r="9053" b="12556"/>
          <a:stretch/>
        </p:blipFill>
        <p:spPr>
          <a:xfrm>
            <a:off x="973583" y="2027560"/>
            <a:ext cx="10244831" cy="4493101"/>
          </a:xfrm>
          <a:prstGeom prst="rect">
            <a:avLst/>
          </a:prstGeom>
        </p:spPr>
      </p:pic>
      <p:pic>
        <p:nvPicPr>
          <p:cNvPr id="22" name="Picture 21">
            <a:extLst>
              <a:ext uri="{FF2B5EF4-FFF2-40B4-BE49-F238E27FC236}">
                <a16:creationId xmlns:a16="http://schemas.microsoft.com/office/drawing/2014/main" id="{4C529B96-CF04-74BB-DA2E-050B9258A730}"/>
              </a:ext>
            </a:extLst>
          </p:cNvPr>
          <p:cNvPicPr>
            <a:picLocks noChangeAspect="1"/>
          </p:cNvPicPr>
          <p:nvPr/>
        </p:nvPicPr>
        <p:blipFill rotWithShape="1">
          <a:blip r:embed="rId4"/>
          <a:srcRect l="37063" t="18175" r="18883" b="77217"/>
          <a:stretch/>
        </p:blipFill>
        <p:spPr>
          <a:xfrm>
            <a:off x="2834735" y="1514545"/>
            <a:ext cx="6775343" cy="398593"/>
          </a:xfrm>
          <a:prstGeom prst="rect">
            <a:avLst/>
          </a:prstGeom>
        </p:spPr>
      </p:pic>
      <p:pic>
        <p:nvPicPr>
          <p:cNvPr id="24" name="Picture 23">
            <a:extLst>
              <a:ext uri="{FF2B5EF4-FFF2-40B4-BE49-F238E27FC236}">
                <a16:creationId xmlns:a16="http://schemas.microsoft.com/office/drawing/2014/main" id="{62DE310C-6C2E-F406-DE3B-8B2096A99567}"/>
              </a:ext>
            </a:extLst>
          </p:cNvPr>
          <p:cNvPicPr>
            <a:picLocks noChangeAspect="1"/>
          </p:cNvPicPr>
          <p:nvPr/>
        </p:nvPicPr>
        <p:blipFill rotWithShape="1">
          <a:blip r:embed="rId5"/>
          <a:srcRect l="79915" t="26215" r="2066" b="66730"/>
          <a:stretch/>
        </p:blipFill>
        <p:spPr>
          <a:xfrm>
            <a:off x="8389398" y="3582487"/>
            <a:ext cx="2672179" cy="588516"/>
          </a:xfrm>
          <a:prstGeom prst="rect">
            <a:avLst/>
          </a:prstGeom>
        </p:spPr>
      </p:pic>
      <p:sp>
        <p:nvSpPr>
          <p:cNvPr id="13" name="TextBox 12">
            <a:extLst>
              <a:ext uri="{FF2B5EF4-FFF2-40B4-BE49-F238E27FC236}">
                <a16:creationId xmlns:a16="http://schemas.microsoft.com/office/drawing/2014/main" id="{50B9C273-57A9-18B8-20CD-CC9876C7E870}"/>
              </a:ext>
            </a:extLst>
          </p:cNvPr>
          <p:cNvSpPr txBox="1"/>
          <p:nvPr/>
        </p:nvSpPr>
        <p:spPr>
          <a:xfrm>
            <a:off x="4325815" y="2550775"/>
            <a:ext cx="3828325" cy="646331"/>
          </a:xfrm>
          <a:prstGeom prst="rect">
            <a:avLst/>
          </a:prstGeom>
          <a:noFill/>
        </p:spPr>
        <p:txBody>
          <a:bodyPr wrap="square" rtlCol="0">
            <a:spAutoFit/>
          </a:bodyPr>
          <a:lstStyle/>
          <a:p>
            <a:pPr marL="285750" indent="-285750">
              <a:buFont typeface="Arial" panose="020B0604020202020204" pitchFamily="34" charset="0"/>
              <a:buChar char="•"/>
            </a:pPr>
            <a:r>
              <a:rPr lang="en-US" dirty="0"/>
              <a:t>Tesco – 1.13 Billion sold</a:t>
            </a:r>
          </a:p>
          <a:p>
            <a:pPr marL="285750" indent="-285750">
              <a:buFont typeface="Arial" panose="020B0604020202020204" pitchFamily="34" charset="0"/>
              <a:buChar char="•"/>
            </a:pPr>
            <a:r>
              <a:rPr lang="en-US" dirty="0"/>
              <a:t>Most companies are supermarkets</a:t>
            </a:r>
          </a:p>
        </p:txBody>
      </p:sp>
    </p:spTree>
    <p:extLst>
      <p:ext uri="{BB962C8B-B14F-4D97-AF65-F5344CB8AC3E}">
        <p14:creationId xmlns:p14="http://schemas.microsoft.com/office/powerpoint/2010/main" val="2557300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F17155A-4374-89AE-C6DE-1B33E463E1DC}"/>
              </a:ext>
            </a:extLst>
          </p:cNvPr>
          <p:cNvPicPr>
            <a:picLocks noChangeAspect="1"/>
          </p:cNvPicPr>
          <p:nvPr/>
        </p:nvPicPr>
        <p:blipFill rotWithShape="1">
          <a:blip r:embed="rId3"/>
          <a:srcRect l="25957" t="61923" r="15027" b="6410"/>
          <a:stretch/>
        </p:blipFill>
        <p:spPr>
          <a:xfrm>
            <a:off x="6491266" y="3012153"/>
            <a:ext cx="4345837" cy="2621301"/>
          </a:xfrm>
          <a:prstGeom prst="rect">
            <a:avLst/>
          </a:prstGeom>
        </p:spPr>
      </p:pic>
      <p:sp>
        <p:nvSpPr>
          <p:cNvPr id="4" name="TextBox 3">
            <a:extLst>
              <a:ext uri="{FF2B5EF4-FFF2-40B4-BE49-F238E27FC236}">
                <a16:creationId xmlns:a16="http://schemas.microsoft.com/office/drawing/2014/main" id="{7E64ECD0-A8DC-6450-E1D0-2FBF70BEF45A}"/>
              </a:ext>
            </a:extLst>
          </p:cNvPr>
          <p:cNvSpPr txBox="1"/>
          <p:nvPr/>
        </p:nvSpPr>
        <p:spPr>
          <a:xfrm>
            <a:off x="0" y="0"/>
            <a:ext cx="12191999" cy="1246495"/>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BUT WHAT ABOUT OTHER TYPES OF BAGS?</a:t>
            </a:r>
          </a:p>
          <a:p>
            <a:pPr algn="ctr"/>
            <a:endParaRPr lang="en-US" sz="2500" dirty="0">
              <a:solidFill>
                <a:schemeClr val="bg1"/>
              </a:solidFill>
            </a:endParaRPr>
          </a:p>
        </p:txBody>
      </p:sp>
      <p:pic>
        <p:nvPicPr>
          <p:cNvPr id="6" name="Picture 5">
            <a:extLst>
              <a:ext uri="{FF2B5EF4-FFF2-40B4-BE49-F238E27FC236}">
                <a16:creationId xmlns:a16="http://schemas.microsoft.com/office/drawing/2014/main" id="{CA36AFA9-3977-8AEE-1B56-B1CC9F0FFCDB}"/>
              </a:ext>
            </a:extLst>
          </p:cNvPr>
          <p:cNvPicPr>
            <a:picLocks noChangeAspect="1"/>
          </p:cNvPicPr>
          <p:nvPr/>
        </p:nvPicPr>
        <p:blipFill rotWithShape="1">
          <a:blip r:embed="rId4"/>
          <a:srcRect l="37847" t="61467" r="26513" b="6923"/>
          <a:stretch/>
        </p:blipFill>
        <p:spPr>
          <a:xfrm>
            <a:off x="559510" y="2031021"/>
            <a:ext cx="4476754" cy="4463484"/>
          </a:xfrm>
          <a:prstGeom prst="rect">
            <a:avLst/>
          </a:prstGeom>
        </p:spPr>
      </p:pic>
      <p:pic>
        <p:nvPicPr>
          <p:cNvPr id="8" name="Picture 7">
            <a:extLst>
              <a:ext uri="{FF2B5EF4-FFF2-40B4-BE49-F238E27FC236}">
                <a16:creationId xmlns:a16="http://schemas.microsoft.com/office/drawing/2014/main" id="{291E8BA1-491C-79B3-4B9D-BAD5C13B20A0}"/>
              </a:ext>
            </a:extLst>
          </p:cNvPr>
          <p:cNvPicPr>
            <a:picLocks noChangeAspect="1"/>
          </p:cNvPicPr>
          <p:nvPr/>
        </p:nvPicPr>
        <p:blipFill rotWithShape="1">
          <a:blip r:embed="rId4"/>
          <a:srcRect l="33667" t="58526" r="25765" b="38525"/>
          <a:stretch/>
        </p:blipFill>
        <p:spPr>
          <a:xfrm>
            <a:off x="3028950" y="1394771"/>
            <a:ext cx="5972351" cy="487974"/>
          </a:xfrm>
          <a:prstGeom prst="rect">
            <a:avLst/>
          </a:prstGeom>
        </p:spPr>
      </p:pic>
      <p:sp>
        <p:nvSpPr>
          <p:cNvPr id="25" name="Oval 24">
            <a:extLst>
              <a:ext uri="{FF2B5EF4-FFF2-40B4-BE49-F238E27FC236}">
                <a16:creationId xmlns:a16="http://schemas.microsoft.com/office/drawing/2014/main" id="{4602D5CE-140F-F9B5-4436-B4286005B2ED}"/>
              </a:ext>
            </a:extLst>
          </p:cNvPr>
          <p:cNvSpPr/>
          <p:nvPr/>
        </p:nvSpPr>
        <p:spPr>
          <a:xfrm>
            <a:off x="5939203" y="2277207"/>
            <a:ext cx="5446835" cy="3987311"/>
          </a:xfrm>
          <a:prstGeom prst="ellipse">
            <a:avLst/>
          </a:prstGeom>
          <a:noFill/>
          <a:ln w="25400">
            <a:solidFill>
              <a:srgbClr val="C8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0CC64176-E9F4-12E4-EE6A-87A68FF5501B}"/>
              </a:ext>
            </a:extLst>
          </p:cNvPr>
          <p:cNvCxnSpPr>
            <a:cxnSpLocks/>
          </p:cNvCxnSpPr>
          <p:nvPr/>
        </p:nvCxnSpPr>
        <p:spPr>
          <a:xfrm>
            <a:off x="3319097" y="3012153"/>
            <a:ext cx="2776903" cy="1929124"/>
          </a:xfrm>
          <a:prstGeom prst="line">
            <a:avLst/>
          </a:prstGeom>
          <a:ln w="25400">
            <a:solidFill>
              <a:srgbClr val="C852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A9AD04-E4B3-F5E7-2863-BB981AC7A0D0}"/>
              </a:ext>
            </a:extLst>
          </p:cNvPr>
          <p:cNvCxnSpPr>
            <a:cxnSpLocks/>
            <a:endCxn id="25" idx="1"/>
          </p:cNvCxnSpPr>
          <p:nvPr/>
        </p:nvCxnSpPr>
        <p:spPr>
          <a:xfrm>
            <a:off x="3604846" y="2306089"/>
            <a:ext cx="3132028" cy="555046"/>
          </a:xfrm>
          <a:prstGeom prst="line">
            <a:avLst/>
          </a:prstGeom>
          <a:ln w="25400">
            <a:solidFill>
              <a:srgbClr val="C852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2" name="Ink 51">
                <a:extLst>
                  <a:ext uri="{FF2B5EF4-FFF2-40B4-BE49-F238E27FC236}">
                    <a16:creationId xmlns:a16="http://schemas.microsoft.com/office/drawing/2014/main" id="{A2229155-BBAA-26E7-8B92-797FBD565610}"/>
                  </a:ext>
                </a:extLst>
              </p14:cNvPr>
              <p14:cNvContentPartPr/>
              <p14:nvPr/>
            </p14:nvContentPartPr>
            <p14:xfrm>
              <a:off x="-264171" y="2325614"/>
              <a:ext cx="360" cy="360"/>
            </p14:xfrm>
          </p:contentPart>
        </mc:Choice>
        <mc:Fallback xmlns="">
          <p:pic>
            <p:nvPicPr>
              <p:cNvPr id="52" name="Ink 51">
                <a:extLst>
                  <a:ext uri="{FF2B5EF4-FFF2-40B4-BE49-F238E27FC236}">
                    <a16:creationId xmlns:a16="http://schemas.microsoft.com/office/drawing/2014/main" id="{A2229155-BBAA-26E7-8B92-797FBD565610}"/>
                  </a:ext>
                </a:extLst>
              </p:cNvPr>
              <p:cNvPicPr/>
              <p:nvPr/>
            </p:nvPicPr>
            <p:blipFill>
              <a:blip r:embed="rId6"/>
              <a:stretch>
                <a:fillRect/>
              </a:stretch>
            </p:blipFill>
            <p:spPr>
              <a:xfrm>
                <a:off x="-281811" y="221761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53" name="Ink 52">
                <a:extLst>
                  <a:ext uri="{FF2B5EF4-FFF2-40B4-BE49-F238E27FC236}">
                    <a16:creationId xmlns:a16="http://schemas.microsoft.com/office/drawing/2014/main" id="{AE4F43B9-B0B7-4DE5-C941-9A3D84CEF0E2}"/>
                  </a:ext>
                </a:extLst>
              </p14:cNvPr>
              <p14:cNvContentPartPr/>
              <p14:nvPr/>
            </p14:nvContentPartPr>
            <p14:xfrm>
              <a:off x="10708989" y="2949494"/>
              <a:ext cx="360" cy="360"/>
            </p14:xfrm>
          </p:contentPart>
        </mc:Choice>
        <mc:Fallback xmlns="">
          <p:pic>
            <p:nvPicPr>
              <p:cNvPr id="53" name="Ink 52">
                <a:extLst>
                  <a:ext uri="{FF2B5EF4-FFF2-40B4-BE49-F238E27FC236}">
                    <a16:creationId xmlns:a16="http://schemas.microsoft.com/office/drawing/2014/main" id="{AE4F43B9-B0B7-4DE5-C941-9A3D84CEF0E2}"/>
                  </a:ext>
                </a:extLst>
              </p:cNvPr>
              <p:cNvPicPr/>
              <p:nvPr/>
            </p:nvPicPr>
            <p:blipFill>
              <a:blip r:embed="rId8"/>
              <a:stretch>
                <a:fillRect/>
              </a:stretch>
            </p:blipFill>
            <p:spPr>
              <a:xfrm>
                <a:off x="10690989" y="2841854"/>
                <a:ext cx="36000" cy="216000"/>
              </a:xfrm>
              <a:prstGeom prst="rect">
                <a:avLst/>
              </a:prstGeom>
            </p:spPr>
          </p:pic>
        </mc:Fallback>
      </mc:AlternateContent>
    </p:spTree>
    <p:extLst>
      <p:ext uri="{BB962C8B-B14F-4D97-AF65-F5344CB8AC3E}">
        <p14:creationId xmlns:p14="http://schemas.microsoft.com/office/powerpoint/2010/main" val="232317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39446F-2F9F-B3C1-C4E8-EF759225B36D}"/>
              </a:ext>
            </a:extLst>
          </p:cNvPr>
          <p:cNvSpPr txBox="1"/>
          <p:nvPr/>
        </p:nvSpPr>
        <p:spPr>
          <a:xfrm>
            <a:off x="0" y="0"/>
            <a:ext cx="12191999" cy="1246495"/>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WHAT MORE CAN WE DO? - SUGGESTIONS FOR IMPROVEMENT</a:t>
            </a:r>
          </a:p>
          <a:p>
            <a:pPr algn="ctr"/>
            <a:endParaRPr lang="en-US" sz="2500" dirty="0">
              <a:solidFill>
                <a:schemeClr val="bg1"/>
              </a:solidFill>
            </a:endParaRPr>
          </a:p>
        </p:txBody>
      </p:sp>
      <p:sp>
        <p:nvSpPr>
          <p:cNvPr id="5" name="TextBox 4">
            <a:extLst>
              <a:ext uri="{FF2B5EF4-FFF2-40B4-BE49-F238E27FC236}">
                <a16:creationId xmlns:a16="http://schemas.microsoft.com/office/drawing/2014/main" id="{02DCE217-9759-98B2-84AC-CCDDFD08AB37}"/>
              </a:ext>
            </a:extLst>
          </p:cNvPr>
          <p:cNvSpPr txBox="1"/>
          <p:nvPr/>
        </p:nvSpPr>
        <p:spPr>
          <a:xfrm>
            <a:off x="4404948" y="1961078"/>
            <a:ext cx="7416310" cy="1477328"/>
          </a:xfrm>
          <a:prstGeom prst="rect">
            <a:avLst/>
          </a:prstGeom>
          <a:solidFill>
            <a:srgbClr val="92D050"/>
          </a:solid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Supermarkets can stop selling plastic bags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Supermarkets can offer paper bags</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6F31A2B-945A-5206-E001-F38F1FFB854D}"/>
              </a:ext>
            </a:extLst>
          </p:cNvPr>
          <p:cNvSpPr txBox="1"/>
          <p:nvPr/>
        </p:nvSpPr>
        <p:spPr>
          <a:xfrm>
            <a:off x="92319" y="6429740"/>
            <a:ext cx="11192608" cy="246221"/>
          </a:xfrm>
          <a:prstGeom prst="rect">
            <a:avLst/>
          </a:prstGeom>
          <a:noFill/>
        </p:spPr>
        <p:txBody>
          <a:bodyPr wrap="square" rtlCol="0">
            <a:spAutoFit/>
          </a:bodyPr>
          <a:lstStyle/>
          <a:p>
            <a:r>
              <a:rPr lang="en-GB" sz="1000" dirty="0"/>
              <a:t>Source: https://www.mindbodygreen.com/articles/biodegradable-trash-bags/</a:t>
            </a:r>
          </a:p>
        </p:txBody>
      </p:sp>
      <p:pic>
        <p:nvPicPr>
          <p:cNvPr id="10" name="Picture 9">
            <a:extLst>
              <a:ext uri="{FF2B5EF4-FFF2-40B4-BE49-F238E27FC236}">
                <a16:creationId xmlns:a16="http://schemas.microsoft.com/office/drawing/2014/main" id="{D8C911FD-22B0-4247-F7FE-906BA512E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003" y="4036689"/>
            <a:ext cx="2444262" cy="2085548"/>
          </a:xfrm>
          <a:prstGeom prst="rect">
            <a:avLst/>
          </a:prstGeom>
        </p:spPr>
      </p:pic>
      <p:pic>
        <p:nvPicPr>
          <p:cNvPr id="12" name="Picture 11">
            <a:extLst>
              <a:ext uri="{FF2B5EF4-FFF2-40B4-BE49-F238E27FC236}">
                <a16:creationId xmlns:a16="http://schemas.microsoft.com/office/drawing/2014/main" id="{3F5A9003-E07D-CD64-FE6B-92716BDEECA0}"/>
              </a:ext>
            </a:extLst>
          </p:cNvPr>
          <p:cNvPicPr>
            <a:picLocks noChangeAspect="1"/>
          </p:cNvPicPr>
          <p:nvPr/>
        </p:nvPicPr>
        <p:blipFill rotWithShape="1">
          <a:blip r:embed="rId4">
            <a:extLst>
              <a:ext uri="{28A0092B-C50C-407E-A947-70E740481C1C}">
                <a14:useLocalDpi xmlns:a14="http://schemas.microsoft.com/office/drawing/2010/main" val="0"/>
              </a:ext>
            </a:extLst>
          </a:blip>
          <a:srcRect l="3726"/>
          <a:stretch/>
        </p:blipFill>
        <p:spPr>
          <a:xfrm>
            <a:off x="504312" y="1584146"/>
            <a:ext cx="3345254" cy="2171699"/>
          </a:xfrm>
          <a:prstGeom prst="rect">
            <a:avLst/>
          </a:prstGeom>
        </p:spPr>
      </p:pic>
      <p:sp>
        <p:nvSpPr>
          <p:cNvPr id="14" name="TextBox 13">
            <a:extLst>
              <a:ext uri="{FF2B5EF4-FFF2-40B4-BE49-F238E27FC236}">
                <a16:creationId xmlns:a16="http://schemas.microsoft.com/office/drawing/2014/main" id="{017EAB0D-AFB5-26F4-1B19-613DE8C56817}"/>
              </a:ext>
            </a:extLst>
          </p:cNvPr>
          <p:cNvSpPr txBox="1"/>
          <p:nvPr/>
        </p:nvSpPr>
        <p:spPr>
          <a:xfrm>
            <a:off x="4404948" y="4036689"/>
            <a:ext cx="7416310" cy="2308324"/>
          </a:xfrm>
          <a:prstGeom prst="rect">
            <a:avLst/>
          </a:prstGeom>
          <a:solidFill>
            <a:srgbClr val="92D050"/>
          </a:solidFill>
        </p:spPr>
        <p:txBody>
          <a:bodyPr wrap="square" rtlCol="0">
            <a:spAutoFit/>
          </a:bodyPr>
          <a:lstStyle/>
          <a:p>
            <a:endParaRPr lang="en-US" b="1" dirty="0"/>
          </a:p>
          <a:p>
            <a:pPr algn="ctr"/>
            <a:r>
              <a:rPr lang="en-US" b="1" dirty="0"/>
              <a:t>“</a:t>
            </a:r>
            <a:r>
              <a:rPr lang="en-GB" b="1" dirty="0">
                <a:effectLst/>
              </a:rPr>
              <a:t>Green environmentally friendly carrier bags” options:</a:t>
            </a:r>
          </a:p>
          <a:p>
            <a:endParaRPr lang="en-US" b="1" dirty="0"/>
          </a:p>
          <a:p>
            <a:pPr marL="285750" indent="-285750">
              <a:buFont typeface="Arial" panose="020B0604020202020204" pitchFamily="34" charset="0"/>
              <a:buChar char="•"/>
            </a:pPr>
            <a:r>
              <a:rPr lang="en-US" b="1" dirty="0"/>
              <a:t>Compostable bags that made from natural starch</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Biodegradable</a:t>
            </a:r>
            <a:r>
              <a:rPr lang="en-GB" b="1" i="0" dirty="0">
                <a:effectLst/>
              </a:rPr>
              <a:t> bags </a:t>
            </a:r>
            <a:r>
              <a:rPr lang="en-US" b="1" dirty="0"/>
              <a:t>- </a:t>
            </a:r>
            <a:r>
              <a:rPr lang="en-US" b="1" i="0" dirty="0">
                <a:effectLst/>
              </a:rPr>
              <a:t>sustainable material derived from ethanol (from sugar-cane</a:t>
            </a:r>
            <a:r>
              <a:rPr lang="en-US" b="0" i="0" dirty="0">
                <a:effectLst/>
              </a:rPr>
              <a:t>)</a:t>
            </a:r>
            <a:r>
              <a:rPr lang="en-US" dirty="0"/>
              <a:t> </a:t>
            </a: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10818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A262CC-49C0-83E7-5972-D609B9CAA505}"/>
              </a:ext>
            </a:extLst>
          </p:cNvPr>
          <p:cNvSpPr txBox="1"/>
          <p:nvPr/>
        </p:nvSpPr>
        <p:spPr>
          <a:xfrm>
            <a:off x="0" y="0"/>
            <a:ext cx="12191999" cy="1246495"/>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THE END</a:t>
            </a:r>
          </a:p>
          <a:p>
            <a:pPr algn="ctr"/>
            <a:endParaRPr lang="en-US" sz="2500" dirty="0">
              <a:solidFill>
                <a:schemeClr val="bg1"/>
              </a:solidFill>
            </a:endParaRPr>
          </a:p>
        </p:txBody>
      </p:sp>
      <p:sp>
        <p:nvSpPr>
          <p:cNvPr id="5" name="TextBox 4">
            <a:extLst>
              <a:ext uri="{FF2B5EF4-FFF2-40B4-BE49-F238E27FC236}">
                <a16:creationId xmlns:a16="http://schemas.microsoft.com/office/drawing/2014/main" id="{A687C69D-E350-B972-BDA8-E438405A9AB7}"/>
              </a:ext>
            </a:extLst>
          </p:cNvPr>
          <p:cNvSpPr txBox="1"/>
          <p:nvPr/>
        </p:nvSpPr>
        <p:spPr>
          <a:xfrm>
            <a:off x="3376246" y="3261946"/>
            <a:ext cx="6216161" cy="707886"/>
          </a:xfrm>
          <a:prstGeom prst="rect">
            <a:avLst/>
          </a:prstGeom>
          <a:noFill/>
        </p:spPr>
        <p:txBody>
          <a:bodyPr wrap="square" rtlCol="0">
            <a:spAutoFit/>
          </a:bodyPr>
          <a:lstStyle/>
          <a:p>
            <a:r>
              <a:rPr lang="en-US" sz="4000" dirty="0"/>
              <a:t>THANK YOU FOR LISTENING!</a:t>
            </a:r>
          </a:p>
        </p:txBody>
      </p:sp>
      <p:sp>
        <p:nvSpPr>
          <p:cNvPr id="6" name="TextBox 5">
            <a:extLst>
              <a:ext uri="{FF2B5EF4-FFF2-40B4-BE49-F238E27FC236}">
                <a16:creationId xmlns:a16="http://schemas.microsoft.com/office/drawing/2014/main" id="{E545606E-D196-3288-819A-1BCE77A55F94}"/>
              </a:ext>
            </a:extLst>
          </p:cNvPr>
          <p:cNvSpPr txBox="1"/>
          <p:nvPr/>
        </p:nvSpPr>
        <p:spPr>
          <a:xfrm>
            <a:off x="197827" y="5503983"/>
            <a:ext cx="10774973" cy="1169551"/>
          </a:xfrm>
          <a:prstGeom prst="rect">
            <a:avLst/>
          </a:prstGeom>
          <a:noFill/>
        </p:spPr>
        <p:txBody>
          <a:bodyPr wrap="square" rtlCol="0">
            <a:spAutoFit/>
          </a:bodyPr>
          <a:lstStyle/>
          <a:p>
            <a:r>
              <a:rPr lang="en-US" sz="1400" dirty="0"/>
              <a:t>Dataset Sources:</a:t>
            </a:r>
          </a:p>
          <a:p>
            <a:endParaRPr lang="en-US" sz="1400" dirty="0"/>
          </a:p>
          <a:p>
            <a:r>
              <a:rPr lang="en-GB" sz="1400" dirty="0">
                <a:hlinkClick r:id="rId2"/>
              </a:rPr>
              <a:t>https://www.data.gov.uk/dataset/682843a8-168c-4056-b6fe-741161a39f60/single-use-plastic-carrier-bags-charge-data-for-england</a:t>
            </a:r>
            <a:endParaRPr lang="en-GB" sz="1400" dirty="0"/>
          </a:p>
          <a:p>
            <a:endParaRPr lang="en-GB" sz="1400" dirty="0"/>
          </a:p>
          <a:p>
            <a:r>
              <a:rPr lang="en-GB" sz="1400" dirty="0"/>
              <a:t>https://www.gov.uk/government/statistics/uk-waste-data/uk-statistics-on-waste</a:t>
            </a:r>
          </a:p>
        </p:txBody>
      </p:sp>
    </p:spTree>
    <p:extLst>
      <p:ext uri="{BB962C8B-B14F-4D97-AF65-F5344CB8AC3E}">
        <p14:creationId xmlns:p14="http://schemas.microsoft.com/office/powerpoint/2010/main" val="289321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ECBB39-A2DB-2A20-5AA0-A49014AB5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559" y="1854667"/>
            <a:ext cx="6205031" cy="4183309"/>
          </a:xfrm>
          <a:prstGeom prst="rect">
            <a:avLst/>
          </a:prstGeom>
        </p:spPr>
      </p:pic>
      <p:sp>
        <p:nvSpPr>
          <p:cNvPr id="8" name="TextBox 7">
            <a:extLst>
              <a:ext uri="{FF2B5EF4-FFF2-40B4-BE49-F238E27FC236}">
                <a16:creationId xmlns:a16="http://schemas.microsoft.com/office/drawing/2014/main" id="{07E01E4C-C9AD-A8E7-C6AE-B62E36B94879}"/>
              </a:ext>
            </a:extLst>
          </p:cNvPr>
          <p:cNvSpPr txBox="1"/>
          <p:nvPr/>
        </p:nvSpPr>
        <p:spPr>
          <a:xfrm>
            <a:off x="0" y="0"/>
            <a:ext cx="12191999" cy="1138773"/>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THE WASTE PROBLEM</a:t>
            </a:r>
          </a:p>
          <a:p>
            <a:endParaRPr lang="en-US" dirty="0"/>
          </a:p>
        </p:txBody>
      </p:sp>
      <p:sp>
        <p:nvSpPr>
          <p:cNvPr id="9" name="TextBox 8">
            <a:extLst>
              <a:ext uri="{FF2B5EF4-FFF2-40B4-BE49-F238E27FC236}">
                <a16:creationId xmlns:a16="http://schemas.microsoft.com/office/drawing/2014/main" id="{39599898-5E2B-A57C-E218-9CCF392E580F}"/>
              </a:ext>
            </a:extLst>
          </p:cNvPr>
          <p:cNvSpPr txBox="1"/>
          <p:nvPr/>
        </p:nvSpPr>
        <p:spPr>
          <a:xfrm>
            <a:off x="58436" y="6250061"/>
            <a:ext cx="11680581" cy="553998"/>
          </a:xfrm>
          <a:prstGeom prst="rect">
            <a:avLst/>
          </a:prstGeom>
          <a:noFill/>
        </p:spPr>
        <p:txBody>
          <a:bodyPr wrap="square" rtlCol="0">
            <a:spAutoFit/>
          </a:bodyPr>
          <a:lstStyle/>
          <a:p>
            <a:r>
              <a:rPr lang="en-GB" sz="1000" dirty="0"/>
              <a:t>Sources:</a:t>
            </a:r>
          </a:p>
          <a:p>
            <a:r>
              <a:rPr lang="en-GB" sz="1000" dirty="0">
                <a:hlinkClick r:id="rId4"/>
              </a:rPr>
              <a:t>https://axil-is.com/waste-management-hierarchy/</a:t>
            </a:r>
            <a:endParaRPr lang="en-GB" sz="1000" dirty="0"/>
          </a:p>
          <a:p>
            <a:r>
              <a:rPr lang="en-GB" sz="1000" dirty="0"/>
              <a:t>https://assets.publishing.service.gov.uk/government/uploads/system/uploads/attachment_data/file/69403/pb13530-waste-hierarchy-guidance.pdf</a:t>
            </a:r>
          </a:p>
        </p:txBody>
      </p:sp>
      <p:sp>
        <p:nvSpPr>
          <p:cNvPr id="10" name="TextBox 9">
            <a:extLst>
              <a:ext uri="{FF2B5EF4-FFF2-40B4-BE49-F238E27FC236}">
                <a16:creationId xmlns:a16="http://schemas.microsoft.com/office/drawing/2014/main" id="{D84E2520-EA51-191D-7EB1-F324909B3052}"/>
              </a:ext>
            </a:extLst>
          </p:cNvPr>
          <p:cNvSpPr txBox="1"/>
          <p:nvPr/>
        </p:nvSpPr>
        <p:spPr>
          <a:xfrm>
            <a:off x="7301909" y="2096179"/>
            <a:ext cx="3600556" cy="323165"/>
          </a:xfrm>
          <a:prstGeom prst="rect">
            <a:avLst/>
          </a:prstGeom>
          <a:noFill/>
        </p:spPr>
        <p:txBody>
          <a:bodyPr wrap="square" rtlCol="0">
            <a:spAutoFit/>
          </a:bodyPr>
          <a:lstStyle/>
          <a:p>
            <a:r>
              <a:rPr lang="en-US" sz="1500" dirty="0"/>
              <a:t>Using less material in design &amp; manufacture</a:t>
            </a:r>
          </a:p>
        </p:txBody>
      </p:sp>
      <p:sp>
        <p:nvSpPr>
          <p:cNvPr id="11" name="TextBox 10">
            <a:extLst>
              <a:ext uri="{FF2B5EF4-FFF2-40B4-BE49-F238E27FC236}">
                <a16:creationId xmlns:a16="http://schemas.microsoft.com/office/drawing/2014/main" id="{4ED9F625-F228-6443-23BF-68ECB5E3AD66}"/>
              </a:ext>
            </a:extLst>
          </p:cNvPr>
          <p:cNvSpPr txBox="1"/>
          <p:nvPr/>
        </p:nvSpPr>
        <p:spPr>
          <a:xfrm>
            <a:off x="6268085" y="3400041"/>
            <a:ext cx="4158665" cy="553998"/>
          </a:xfrm>
          <a:prstGeom prst="rect">
            <a:avLst/>
          </a:prstGeom>
          <a:noFill/>
        </p:spPr>
        <p:txBody>
          <a:bodyPr wrap="square" rtlCol="0">
            <a:spAutoFit/>
          </a:bodyPr>
          <a:lstStyle/>
          <a:p>
            <a:r>
              <a:rPr lang="en-US" sz="1500" dirty="0"/>
              <a:t>Using durable glasses, mugs, cups, plates and cutlery instead of disposable alternatives</a:t>
            </a:r>
            <a:endParaRPr lang="en-GB" sz="1500" dirty="0"/>
          </a:p>
        </p:txBody>
      </p:sp>
      <p:sp>
        <p:nvSpPr>
          <p:cNvPr id="14" name="TextBox 13">
            <a:extLst>
              <a:ext uri="{FF2B5EF4-FFF2-40B4-BE49-F238E27FC236}">
                <a16:creationId xmlns:a16="http://schemas.microsoft.com/office/drawing/2014/main" id="{9E320051-3518-4553-C8D8-240D65B0B647}"/>
              </a:ext>
            </a:extLst>
          </p:cNvPr>
          <p:cNvSpPr txBox="1"/>
          <p:nvPr/>
        </p:nvSpPr>
        <p:spPr>
          <a:xfrm>
            <a:off x="5697408" y="4206965"/>
            <a:ext cx="4084027" cy="323165"/>
          </a:xfrm>
          <a:prstGeom prst="rect">
            <a:avLst/>
          </a:prstGeom>
          <a:noFill/>
        </p:spPr>
        <p:txBody>
          <a:bodyPr wrap="square" rtlCol="0">
            <a:spAutoFit/>
          </a:bodyPr>
          <a:lstStyle/>
          <a:p>
            <a:r>
              <a:rPr lang="en-US" sz="1500" dirty="0"/>
              <a:t>Turning waste into a new substance/ product</a:t>
            </a:r>
            <a:endParaRPr lang="en-GB" sz="1500" dirty="0"/>
          </a:p>
        </p:txBody>
      </p:sp>
      <p:sp>
        <p:nvSpPr>
          <p:cNvPr id="16" name="TextBox 15">
            <a:extLst>
              <a:ext uri="{FF2B5EF4-FFF2-40B4-BE49-F238E27FC236}">
                <a16:creationId xmlns:a16="http://schemas.microsoft.com/office/drawing/2014/main" id="{26B9029B-6E17-D294-9511-E313D4C4E2C1}"/>
              </a:ext>
            </a:extLst>
          </p:cNvPr>
          <p:cNvSpPr txBox="1"/>
          <p:nvPr/>
        </p:nvSpPr>
        <p:spPr>
          <a:xfrm>
            <a:off x="6830702" y="2736251"/>
            <a:ext cx="3917896" cy="553998"/>
          </a:xfrm>
          <a:prstGeom prst="rect">
            <a:avLst/>
          </a:prstGeom>
          <a:noFill/>
        </p:spPr>
        <p:txBody>
          <a:bodyPr wrap="square" rtlCol="0">
            <a:spAutoFit/>
          </a:bodyPr>
          <a:lstStyle/>
          <a:p>
            <a:r>
              <a:rPr lang="en-US" sz="1500" dirty="0"/>
              <a:t>Keeping products for longer and avoiding disposable or single-use goods</a:t>
            </a:r>
          </a:p>
        </p:txBody>
      </p:sp>
      <p:sp>
        <p:nvSpPr>
          <p:cNvPr id="17" name="TextBox 16">
            <a:extLst>
              <a:ext uri="{FF2B5EF4-FFF2-40B4-BE49-F238E27FC236}">
                <a16:creationId xmlns:a16="http://schemas.microsoft.com/office/drawing/2014/main" id="{7F5B4EE5-B863-CF67-AAA7-C5CE9B54B560}"/>
              </a:ext>
            </a:extLst>
          </p:cNvPr>
          <p:cNvSpPr txBox="1"/>
          <p:nvPr/>
        </p:nvSpPr>
        <p:spPr>
          <a:xfrm>
            <a:off x="5257790" y="4905348"/>
            <a:ext cx="3921369" cy="323165"/>
          </a:xfrm>
          <a:prstGeom prst="rect">
            <a:avLst/>
          </a:prstGeom>
          <a:noFill/>
        </p:spPr>
        <p:txBody>
          <a:bodyPr wrap="square" rtlCol="0">
            <a:spAutoFit/>
          </a:bodyPr>
          <a:lstStyle/>
          <a:p>
            <a:r>
              <a:rPr lang="en-US" sz="1500" dirty="0"/>
              <a:t>Recovering energy that is fed into energy grid</a:t>
            </a:r>
            <a:endParaRPr lang="en-GB" sz="1500" dirty="0"/>
          </a:p>
        </p:txBody>
      </p:sp>
      <p:sp>
        <p:nvSpPr>
          <p:cNvPr id="18" name="TextBox 17">
            <a:extLst>
              <a:ext uri="{FF2B5EF4-FFF2-40B4-BE49-F238E27FC236}">
                <a16:creationId xmlns:a16="http://schemas.microsoft.com/office/drawing/2014/main" id="{A414510D-B8F8-A539-91C6-28DE89EE7B1F}"/>
              </a:ext>
            </a:extLst>
          </p:cNvPr>
          <p:cNvSpPr txBox="1"/>
          <p:nvPr/>
        </p:nvSpPr>
        <p:spPr>
          <a:xfrm>
            <a:off x="4715884" y="5545167"/>
            <a:ext cx="3921369" cy="323165"/>
          </a:xfrm>
          <a:prstGeom prst="rect">
            <a:avLst/>
          </a:prstGeom>
          <a:noFill/>
        </p:spPr>
        <p:txBody>
          <a:bodyPr wrap="square" rtlCol="0">
            <a:spAutoFit/>
          </a:bodyPr>
          <a:lstStyle/>
          <a:p>
            <a:r>
              <a:rPr lang="en-US" sz="1500" b="1" dirty="0"/>
              <a:t>WHEN EVERYTHING ELSE FAILS -&gt; LANDFILL</a:t>
            </a:r>
            <a:endParaRPr lang="en-GB" sz="1500" b="1" dirty="0"/>
          </a:p>
        </p:txBody>
      </p:sp>
      <p:sp>
        <p:nvSpPr>
          <p:cNvPr id="19" name="TextBox 18">
            <a:extLst>
              <a:ext uri="{FF2B5EF4-FFF2-40B4-BE49-F238E27FC236}">
                <a16:creationId xmlns:a16="http://schemas.microsoft.com/office/drawing/2014/main" id="{49CDFD6E-CA3F-4EC5-4D16-799FCBD36B6B}"/>
              </a:ext>
            </a:extLst>
          </p:cNvPr>
          <p:cNvSpPr txBox="1"/>
          <p:nvPr/>
        </p:nvSpPr>
        <p:spPr>
          <a:xfrm>
            <a:off x="2699726" y="1455427"/>
            <a:ext cx="3337724" cy="369332"/>
          </a:xfrm>
          <a:prstGeom prst="rect">
            <a:avLst/>
          </a:prstGeom>
          <a:noFill/>
        </p:spPr>
        <p:txBody>
          <a:bodyPr wrap="square" rtlCol="0">
            <a:spAutoFit/>
          </a:bodyPr>
          <a:lstStyle/>
          <a:p>
            <a:r>
              <a:rPr lang="en-GB" u="sng" dirty="0"/>
              <a:t>THE WASTE HIERARCHY PYRAMID</a:t>
            </a:r>
          </a:p>
        </p:txBody>
      </p:sp>
    </p:spTree>
    <p:extLst>
      <p:ext uri="{BB962C8B-B14F-4D97-AF65-F5344CB8AC3E}">
        <p14:creationId xmlns:p14="http://schemas.microsoft.com/office/powerpoint/2010/main" val="191211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6"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E47713-DA13-1659-299C-5784692E8BBC}"/>
              </a:ext>
            </a:extLst>
          </p:cNvPr>
          <p:cNvSpPr txBox="1"/>
          <p:nvPr/>
        </p:nvSpPr>
        <p:spPr>
          <a:xfrm>
            <a:off x="0" y="0"/>
            <a:ext cx="12191999" cy="1138773"/>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RECYCLING – Are we doing enough?</a:t>
            </a:r>
          </a:p>
          <a:p>
            <a:endParaRPr lang="en-US" dirty="0"/>
          </a:p>
        </p:txBody>
      </p:sp>
      <p:pic>
        <p:nvPicPr>
          <p:cNvPr id="10" name="Picture 9">
            <a:extLst>
              <a:ext uri="{FF2B5EF4-FFF2-40B4-BE49-F238E27FC236}">
                <a16:creationId xmlns:a16="http://schemas.microsoft.com/office/drawing/2014/main" id="{F4967BFF-6099-E3CF-74DC-B03504E4FF80}"/>
              </a:ext>
            </a:extLst>
          </p:cNvPr>
          <p:cNvPicPr>
            <a:picLocks noChangeAspect="1"/>
          </p:cNvPicPr>
          <p:nvPr/>
        </p:nvPicPr>
        <p:blipFill rotWithShape="1">
          <a:blip r:embed="rId3"/>
          <a:srcRect l="13778" t="58037" r="2921" b="6368"/>
          <a:stretch/>
        </p:blipFill>
        <p:spPr>
          <a:xfrm>
            <a:off x="949570" y="1723399"/>
            <a:ext cx="10076113" cy="4840058"/>
          </a:xfrm>
          <a:prstGeom prst="rect">
            <a:avLst/>
          </a:prstGeom>
        </p:spPr>
      </p:pic>
      <p:sp>
        <p:nvSpPr>
          <p:cNvPr id="8" name="TextBox 7">
            <a:extLst>
              <a:ext uri="{FF2B5EF4-FFF2-40B4-BE49-F238E27FC236}">
                <a16:creationId xmlns:a16="http://schemas.microsoft.com/office/drawing/2014/main" id="{D8304BF0-45C3-E946-6190-BCEACCCBB26D}"/>
              </a:ext>
            </a:extLst>
          </p:cNvPr>
          <p:cNvSpPr txBox="1"/>
          <p:nvPr/>
        </p:nvSpPr>
        <p:spPr>
          <a:xfrm>
            <a:off x="3648806" y="2613392"/>
            <a:ext cx="5956789"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Recycling rate has remained between 41% - 44%</a:t>
            </a:r>
          </a:p>
          <a:p>
            <a:pPr marL="342900" indent="-342900">
              <a:buFont typeface="Arial" panose="020B0604020202020204" pitchFamily="34" charset="0"/>
              <a:buChar char="•"/>
            </a:pPr>
            <a:r>
              <a:rPr lang="en-US" sz="2000" dirty="0"/>
              <a:t>Increasing population</a:t>
            </a:r>
          </a:p>
          <a:p>
            <a:pPr marL="342900" indent="-342900">
              <a:buFont typeface="Arial" panose="020B0604020202020204" pitchFamily="34" charset="0"/>
              <a:buChar char="•"/>
            </a:pPr>
            <a:r>
              <a:rPr lang="en-US" sz="2000" i="0" dirty="0">
                <a:effectLst/>
                <a:latin typeface="proxima-nova"/>
              </a:rPr>
              <a:t>Lack of collection and segregation</a:t>
            </a:r>
            <a:endParaRPr lang="en-US" sz="2000" dirty="0"/>
          </a:p>
          <a:p>
            <a:pPr marL="342900" indent="-342900">
              <a:buFont typeface="Arial" panose="020B0604020202020204" pitchFamily="34" charset="0"/>
              <a:buChar char="•"/>
            </a:pPr>
            <a:r>
              <a:rPr lang="en-US" sz="2000" dirty="0">
                <a:latin typeface="proxima-nova"/>
              </a:rPr>
              <a:t>Recycling is the 4</a:t>
            </a:r>
            <a:r>
              <a:rPr lang="en-US" sz="2000" baseline="30000" dirty="0">
                <a:latin typeface="proxima-nova"/>
              </a:rPr>
              <a:t>th</a:t>
            </a:r>
            <a:r>
              <a:rPr lang="en-US" sz="2000" dirty="0">
                <a:latin typeface="proxima-nova"/>
              </a:rPr>
              <a:t> Step in the Waste Hierarchy </a:t>
            </a:r>
            <a:endParaRPr lang="en-GB" sz="2000" dirty="0"/>
          </a:p>
        </p:txBody>
      </p:sp>
      <p:pic>
        <p:nvPicPr>
          <p:cNvPr id="12" name="Picture 11">
            <a:extLst>
              <a:ext uri="{FF2B5EF4-FFF2-40B4-BE49-F238E27FC236}">
                <a16:creationId xmlns:a16="http://schemas.microsoft.com/office/drawing/2014/main" id="{FE3958AE-F6EC-7109-6307-3BE69C6CC31B}"/>
              </a:ext>
            </a:extLst>
          </p:cNvPr>
          <p:cNvPicPr>
            <a:picLocks noChangeAspect="1"/>
          </p:cNvPicPr>
          <p:nvPr/>
        </p:nvPicPr>
        <p:blipFill rotWithShape="1">
          <a:blip r:embed="rId4"/>
          <a:srcRect l="47502" t="59808" r="22954" b="38184"/>
          <a:stretch/>
        </p:blipFill>
        <p:spPr>
          <a:xfrm>
            <a:off x="4418133" y="1395874"/>
            <a:ext cx="3881823" cy="296646"/>
          </a:xfrm>
          <a:prstGeom prst="rect">
            <a:avLst/>
          </a:prstGeom>
        </p:spPr>
      </p:pic>
    </p:spTree>
    <p:extLst>
      <p:ext uri="{BB962C8B-B14F-4D97-AF65-F5344CB8AC3E}">
        <p14:creationId xmlns:p14="http://schemas.microsoft.com/office/powerpoint/2010/main" val="3061924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59260B-14BC-1F45-C41C-76135A448D37}"/>
              </a:ext>
            </a:extLst>
          </p:cNvPr>
          <p:cNvSpPr txBox="1"/>
          <p:nvPr/>
        </p:nvSpPr>
        <p:spPr>
          <a:xfrm>
            <a:off x="0" y="0"/>
            <a:ext cx="12191999" cy="1138773"/>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RECYCLING – Are we doing enough?</a:t>
            </a:r>
          </a:p>
          <a:p>
            <a:endParaRPr lang="en-US" dirty="0"/>
          </a:p>
        </p:txBody>
      </p:sp>
      <p:sp>
        <p:nvSpPr>
          <p:cNvPr id="5" name="TextBox 4">
            <a:extLst>
              <a:ext uri="{FF2B5EF4-FFF2-40B4-BE49-F238E27FC236}">
                <a16:creationId xmlns:a16="http://schemas.microsoft.com/office/drawing/2014/main" id="{E31D9CC3-1A34-27F1-39A2-ED19112B3279}"/>
              </a:ext>
            </a:extLst>
          </p:cNvPr>
          <p:cNvSpPr txBox="1"/>
          <p:nvPr/>
        </p:nvSpPr>
        <p:spPr>
          <a:xfrm>
            <a:off x="468209" y="2387069"/>
            <a:ext cx="4271040" cy="2585323"/>
          </a:xfrm>
          <a:prstGeom prst="rect">
            <a:avLst/>
          </a:prstGeom>
          <a:noFill/>
        </p:spPr>
        <p:txBody>
          <a:bodyPr wrap="square" rtlCol="0">
            <a:spAutoFit/>
          </a:bodyPr>
          <a:lstStyle/>
          <a:p>
            <a:pPr algn="l" fontAlgn="base"/>
            <a:r>
              <a:rPr lang="en-US" b="0" i="0" dirty="0">
                <a:solidFill>
                  <a:srgbClr val="141414"/>
                </a:solidFill>
                <a:effectLst/>
                <a:latin typeface="ReithSerif"/>
              </a:rPr>
              <a:t>“Recycling plastics does not work”</a:t>
            </a:r>
          </a:p>
          <a:p>
            <a:pPr algn="l" fontAlgn="base"/>
            <a:r>
              <a:rPr lang="en-US" dirty="0">
                <a:solidFill>
                  <a:srgbClr val="141414"/>
                </a:solidFill>
                <a:latin typeface="ReithSerif"/>
              </a:rPr>
              <a:t>-Boris Johnson</a:t>
            </a:r>
            <a:endParaRPr lang="en-US" b="0" i="0" dirty="0">
              <a:solidFill>
                <a:srgbClr val="141414"/>
              </a:solidFill>
              <a:effectLst/>
              <a:latin typeface="ReithSerif"/>
            </a:endParaRPr>
          </a:p>
          <a:p>
            <a:pPr algn="l" fontAlgn="base"/>
            <a:endParaRPr lang="en-US" dirty="0">
              <a:solidFill>
                <a:srgbClr val="141414"/>
              </a:solidFill>
              <a:latin typeface="ReithSerif"/>
            </a:endParaRPr>
          </a:p>
          <a:p>
            <a:pPr algn="l" fontAlgn="base"/>
            <a:r>
              <a:rPr lang="en-US" b="0" i="0" dirty="0">
                <a:solidFill>
                  <a:srgbClr val="141414"/>
                </a:solidFill>
                <a:effectLst/>
                <a:latin typeface="ReithSans"/>
              </a:rPr>
              <a:t>“We've all got to cut down our use of plastic".</a:t>
            </a:r>
            <a:endParaRPr lang="en-US" dirty="0">
              <a:solidFill>
                <a:srgbClr val="141414"/>
              </a:solidFill>
              <a:latin typeface="ReithSerif"/>
            </a:endParaRPr>
          </a:p>
          <a:p>
            <a:pPr algn="l" fontAlgn="base"/>
            <a:r>
              <a:rPr lang="en-US" dirty="0">
                <a:solidFill>
                  <a:srgbClr val="141414"/>
                </a:solidFill>
                <a:latin typeface="ReithSerif"/>
              </a:rPr>
              <a:t>-</a:t>
            </a:r>
            <a:r>
              <a:rPr lang="en-US" b="0" i="0" dirty="0">
                <a:solidFill>
                  <a:srgbClr val="141414"/>
                </a:solidFill>
                <a:effectLst/>
                <a:latin typeface="ReithSerif"/>
              </a:rPr>
              <a:t> Boris Johnson</a:t>
            </a:r>
            <a:endParaRPr lang="en-US" dirty="0">
              <a:solidFill>
                <a:srgbClr val="141414"/>
              </a:solidFill>
              <a:latin typeface="ReithSerif"/>
            </a:endParaRPr>
          </a:p>
          <a:p>
            <a:pPr algn="l" fontAlgn="base"/>
            <a:endParaRPr lang="en-US" b="0" i="0" dirty="0">
              <a:solidFill>
                <a:srgbClr val="141414"/>
              </a:solidFill>
              <a:effectLst/>
              <a:latin typeface="ReithSerif"/>
            </a:endParaRPr>
          </a:p>
          <a:p>
            <a:pPr algn="l" fontAlgn="base"/>
            <a:r>
              <a:rPr lang="en-US" b="0" i="0" dirty="0">
                <a:solidFill>
                  <a:srgbClr val="141414"/>
                </a:solidFill>
                <a:effectLst/>
                <a:latin typeface="ReithSans"/>
              </a:rPr>
              <a:t>The Recycling Association said the PM had "completely lost the plastic plot".</a:t>
            </a:r>
          </a:p>
        </p:txBody>
      </p:sp>
      <p:pic>
        <p:nvPicPr>
          <p:cNvPr id="11" name="Picture 10">
            <a:extLst>
              <a:ext uri="{FF2B5EF4-FFF2-40B4-BE49-F238E27FC236}">
                <a16:creationId xmlns:a16="http://schemas.microsoft.com/office/drawing/2014/main" id="{3AAE98F3-1D49-8D04-464E-F91E122B6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991" y="1969477"/>
            <a:ext cx="6571499" cy="3484591"/>
          </a:xfrm>
          <a:prstGeom prst="rect">
            <a:avLst/>
          </a:prstGeom>
        </p:spPr>
      </p:pic>
      <p:sp>
        <p:nvSpPr>
          <p:cNvPr id="12" name="TextBox 11">
            <a:extLst>
              <a:ext uri="{FF2B5EF4-FFF2-40B4-BE49-F238E27FC236}">
                <a16:creationId xmlns:a16="http://schemas.microsoft.com/office/drawing/2014/main" id="{61DA0BA3-BC7D-335C-A77A-DC1E709172BF}"/>
              </a:ext>
            </a:extLst>
          </p:cNvPr>
          <p:cNvSpPr txBox="1"/>
          <p:nvPr/>
        </p:nvSpPr>
        <p:spPr>
          <a:xfrm>
            <a:off x="39566" y="6220688"/>
            <a:ext cx="10300189" cy="553998"/>
          </a:xfrm>
          <a:prstGeom prst="rect">
            <a:avLst/>
          </a:prstGeom>
          <a:noFill/>
        </p:spPr>
        <p:txBody>
          <a:bodyPr wrap="square" rtlCol="0">
            <a:spAutoFit/>
          </a:bodyPr>
          <a:lstStyle/>
          <a:p>
            <a:r>
              <a:rPr lang="en-GB" sz="1000" dirty="0"/>
              <a:t>Source: </a:t>
            </a:r>
          </a:p>
          <a:p>
            <a:r>
              <a:rPr lang="en-GB" sz="1000" dirty="0"/>
              <a:t>https://www.bbc.co.uk/news/uk-59039155/</a:t>
            </a:r>
          </a:p>
          <a:p>
            <a:r>
              <a:rPr lang="en-GB" sz="1000" dirty="0"/>
              <a:t>https://www.firstnews.co.uk/talking-points/special-report/plastic-recycling-doesnt-work-says-pm-is-he-right/</a:t>
            </a:r>
          </a:p>
        </p:txBody>
      </p:sp>
    </p:spTree>
    <p:extLst>
      <p:ext uri="{BB962C8B-B14F-4D97-AF65-F5344CB8AC3E}">
        <p14:creationId xmlns:p14="http://schemas.microsoft.com/office/powerpoint/2010/main" val="2393047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14BC92-3B7C-59C5-57F8-2FD5110027AC}"/>
              </a:ext>
            </a:extLst>
          </p:cNvPr>
          <p:cNvSpPr txBox="1"/>
          <p:nvPr/>
        </p:nvSpPr>
        <p:spPr>
          <a:xfrm>
            <a:off x="0" y="0"/>
            <a:ext cx="12191999" cy="1138773"/>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GOVERNMENT POLICY</a:t>
            </a:r>
          </a:p>
          <a:p>
            <a:pPr algn="ctr"/>
            <a:endParaRPr lang="en-US" dirty="0"/>
          </a:p>
        </p:txBody>
      </p:sp>
      <p:sp>
        <p:nvSpPr>
          <p:cNvPr id="5" name="TextBox 4">
            <a:extLst>
              <a:ext uri="{FF2B5EF4-FFF2-40B4-BE49-F238E27FC236}">
                <a16:creationId xmlns:a16="http://schemas.microsoft.com/office/drawing/2014/main" id="{0F32ADD0-0FC1-946F-F339-EBD9DD467368}"/>
              </a:ext>
            </a:extLst>
          </p:cNvPr>
          <p:cNvSpPr txBox="1"/>
          <p:nvPr/>
        </p:nvSpPr>
        <p:spPr>
          <a:xfrm>
            <a:off x="536330" y="1406768"/>
            <a:ext cx="1038371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 2016, the UK government introduced a law where all companies (with over 250 employees) must charge 5p for Single Use Carrier Bags.</a:t>
            </a:r>
          </a:p>
          <a:p>
            <a:endParaRPr lang="en-US" dirty="0"/>
          </a:p>
          <a:p>
            <a:pPr marL="285750" indent="-285750">
              <a:buFont typeface="Arial" panose="020B0604020202020204" pitchFamily="34" charset="0"/>
              <a:buChar char="•"/>
            </a:pPr>
            <a:r>
              <a:rPr lang="en-US" dirty="0"/>
              <a:t>This surcharge increased to 10p on May 2021.</a:t>
            </a:r>
            <a:endParaRPr lang="en-GB" dirty="0"/>
          </a:p>
        </p:txBody>
      </p:sp>
      <p:pic>
        <p:nvPicPr>
          <p:cNvPr id="12" name="Picture 11">
            <a:extLst>
              <a:ext uri="{FF2B5EF4-FFF2-40B4-BE49-F238E27FC236}">
                <a16:creationId xmlns:a16="http://schemas.microsoft.com/office/drawing/2014/main" id="{44488E3E-8D85-CF90-0EF4-77B77614661D}"/>
              </a:ext>
            </a:extLst>
          </p:cNvPr>
          <p:cNvPicPr>
            <a:picLocks noChangeAspect="1"/>
          </p:cNvPicPr>
          <p:nvPr/>
        </p:nvPicPr>
        <p:blipFill rotWithShape="1">
          <a:blip r:embed="rId3"/>
          <a:srcRect l="34322" t="59555" r="10408" b="6377"/>
          <a:stretch/>
        </p:blipFill>
        <p:spPr>
          <a:xfrm>
            <a:off x="3831248" y="2822332"/>
            <a:ext cx="5307008" cy="3677450"/>
          </a:xfrm>
          <a:prstGeom prst="rect">
            <a:avLst/>
          </a:prstGeom>
        </p:spPr>
      </p:pic>
      <p:sp>
        <p:nvSpPr>
          <p:cNvPr id="10" name="TextBox 9">
            <a:extLst>
              <a:ext uri="{FF2B5EF4-FFF2-40B4-BE49-F238E27FC236}">
                <a16:creationId xmlns:a16="http://schemas.microsoft.com/office/drawing/2014/main" id="{969AA5A7-99FD-D9B7-3655-46480BBDBED0}"/>
              </a:ext>
            </a:extLst>
          </p:cNvPr>
          <p:cNvSpPr txBox="1"/>
          <p:nvPr/>
        </p:nvSpPr>
        <p:spPr>
          <a:xfrm>
            <a:off x="3890596" y="6137030"/>
            <a:ext cx="1617785" cy="323165"/>
          </a:xfrm>
          <a:prstGeom prst="rect">
            <a:avLst/>
          </a:prstGeom>
          <a:noFill/>
        </p:spPr>
        <p:txBody>
          <a:bodyPr wrap="square" rtlCol="0">
            <a:spAutoFit/>
          </a:bodyPr>
          <a:lstStyle/>
          <a:p>
            <a:r>
              <a:rPr lang="en-US" sz="1500" dirty="0">
                <a:solidFill>
                  <a:schemeClr val="bg1"/>
                </a:solidFill>
              </a:rPr>
              <a:t>*For England only</a:t>
            </a:r>
            <a:endParaRPr lang="en-GB" sz="1500" dirty="0">
              <a:solidFill>
                <a:schemeClr val="bg1"/>
              </a:solidFill>
            </a:endParaRPr>
          </a:p>
        </p:txBody>
      </p:sp>
    </p:spTree>
    <p:extLst>
      <p:ext uri="{BB962C8B-B14F-4D97-AF65-F5344CB8AC3E}">
        <p14:creationId xmlns:p14="http://schemas.microsoft.com/office/powerpoint/2010/main" val="186002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5EBC3B-E48B-A5D7-DCD6-D94FE561EA41}"/>
              </a:ext>
            </a:extLst>
          </p:cNvPr>
          <p:cNvSpPr txBox="1"/>
          <p:nvPr/>
        </p:nvSpPr>
        <p:spPr>
          <a:xfrm>
            <a:off x="0" y="0"/>
            <a:ext cx="12191999" cy="1138773"/>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IS THE POLICY WORKING?</a:t>
            </a:r>
          </a:p>
          <a:p>
            <a:pPr algn="ctr"/>
            <a:endParaRPr lang="en-US" dirty="0"/>
          </a:p>
        </p:txBody>
      </p:sp>
      <p:pic>
        <p:nvPicPr>
          <p:cNvPr id="12" name="Picture 11">
            <a:extLst>
              <a:ext uri="{FF2B5EF4-FFF2-40B4-BE49-F238E27FC236}">
                <a16:creationId xmlns:a16="http://schemas.microsoft.com/office/drawing/2014/main" id="{631DDB45-3A32-EC3D-D4B1-03A98696A163}"/>
              </a:ext>
            </a:extLst>
          </p:cNvPr>
          <p:cNvPicPr>
            <a:picLocks noChangeAspect="1"/>
          </p:cNvPicPr>
          <p:nvPr/>
        </p:nvPicPr>
        <p:blipFill rotWithShape="1">
          <a:blip r:embed="rId3"/>
          <a:srcRect l="35315" t="55668" r="25334" b="42718"/>
          <a:stretch/>
        </p:blipFill>
        <p:spPr>
          <a:xfrm>
            <a:off x="3921369" y="1455126"/>
            <a:ext cx="4576397" cy="211015"/>
          </a:xfrm>
          <a:prstGeom prst="rect">
            <a:avLst/>
          </a:prstGeom>
        </p:spPr>
      </p:pic>
      <p:pic>
        <p:nvPicPr>
          <p:cNvPr id="15" name="Picture 14">
            <a:extLst>
              <a:ext uri="{FF2B5EF4-FFF2-40B4-BE49-F238E27FC236}">
                <a16:creationId xmlns:a16="http://schemas.microsoft.com/office/drawing/2014/main" id="{56698AFD-C69A-ED00-4AF2-398F6C8D883A}"/>
              </a:ext>
            </a:extLst>
          </p:cNvPr>
          <p:cNvPicPr>
            <a:picLocks noChangeAspect="1"/>
          </p:cNvPicPr>
          <p:nvPr/>
        </p:nvPicPr>
        <p:blipFill rotWithShape="1">
          <a:blip r:embed="rId4"/>
          <a:srcRect l="24987" t="60896" r="3642" b="6732"/>
          <a:stretch/>
        </p:blipFill>
        <p:spPr>
          <a:xfrm>
            <a:off x="1556515" y="1982494"/>
            <a:ext cx="8945528" cy="4561011"/>
          </a:xfrm>
          <a:prstGeom prst="rect">
            <a:avLst/>
          </a:prstGeom>
        </p:spPr>
      </p:pic>
      <p:sp>
        <p:nvSpPr>
          <p:cNvPr id="13" name="TextBox 12">
            <a:extLst>
              <a:ext uri="{FF2B5EF4-FFF2-40B4-BE49-F238E27FC236}">
                <a16:creationId xmlns:a16="http://schemas.microsoft.com/office/drawing/2014/main" id="{4CCCA550-2BA6-9223-FAD0-2F8F41F00C74}"/>
              </a:ext>
            </a:extLst>
          </p:cNvPr>
          <p:cNvSpPr txBox="1"/>
          <p:nvPr/>
        </p:nvSpPr>
        <p:spPr>
          <a:xfrm>
            <a:off x="6095999" y="2509862"/>
            <a:ext cx="5257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Biggest decrease between 2017-18 and 2018-19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People are more conscious about spending money!</a:t>
            </a:r>
          </a:p>
        </p:txBody>
      </p:sp>
    </p:spTree>
    <p:extLst>
      <p:ext uri="{BB962C8B-B14F-4D97-AF65-F5344CB8AC3E}">
        <p14:creationId xmlns:p14="http://schemas.microsoft.com/office/powerpoint/2010/main" val="3852554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F1E58-DAC1-6712-DCE3-15B9E5247042}"/>
              </a:ext>
            </a:extLst>
          </p:cNvPr>
          <p:cNvSpPr txBox="1"/>
          <p:nvPr/>
        </p:nvSpPr>
        <p:spPr>
          <a:xfrm>
            <a:off x="0" y="0"/>
            <a:ext cx="12191999" cy="1246495"/>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WHAT HAS HAPPENDED TO THE MONEY GENERATED VIA POLICY IMPLEMENTATION?</a:t>
            </a:r>
          </a:p>
          <a:p>
            <a:pPr algn="ctr"/>
            <a:endParaRPr lang="en-US" sz="2500" dirty="0">
              <a:solidFill>
                <a:schemeClr val="bg1"/>
              </a:solidFill>
            </a:endParaRPr>
          </a:p>
        </p:txBody>
      </p:sp>
      <p:pic>
        <p:nvPicPr>
          <p:cNvPr id="16" name="Picture 15">
            <a:extLst>
              <a:ext uri="{FF2B5EF4-FFF2-40B4-BE49-F238E27FC236}">
                <a16:creationId xmlns:a16="http://schemas.microsoft.com/office/drawing/2014/main" id="{114EA8E8-4E84-725B-B075-54EF56A9831A}"/>
              </a:ext>
            </a:extLst>
          </p:cNvPr>
          <p:cNvPicPr>
            <a:picLocks noChangeAspect="1"/>
          </p:cNvPicPr>
          <p:nvPr/>
        </p:nvPicPr>
        <p:blipFill rotWithShape="1">
          <a:blip r:embed="rId3"/>
          <a:srcRect l="34460" t="59359" r="10848" b="6539"/>
          <a:stretch/>
        </p:blipFill>
        <p:spPr>
          <a:xfrm>
            <a:off x="3560886" y="2367280"/>
            <a:ext cx="5336931" cy="3740775"/>
          </a:xfrm>
          <a:prstGeom prst="rect">
            <a:avLst/>
          </a:prstGeom>
        </p:spPr>
      </p:pic>
      <p:sp>
        <p:nvSpPr>
          <p:cNvPr id="10" name="TextBox 9">
            <a:extLst>
              <a:ext uri="{FF2B5EF4-FFF2-40B4-BE49-F238E27FC236}">
                <a16:creationId xmlns:a16="http://schemas.microsoft.com/office/drawing/2014/main" id="{D1D5C32A-0AC7-D022-36CD-46E83E6911F8}"/>
              </a:ext>
            </a:extLst>
          </p:cNvPr>
          <p:cNvSpPr txBox="1"/>
          <p:nvPr/>
        </p:nvSpPr>
        <p:spPr>
          <a:xfrm>
            <a:off x="3694233" y="5690420"/>
            <a:ext cx="1617785" cy="323165"/>
          </a:xfrm>
          <a:prstGeom prst="rect">
            <a:avLst/>
          </a:prstGeom>
          <a:noFill/>
        </p:spPr>
        <p:txBody>
          <a:bodyPr wrap="square" rtlCol="0">
            <a:spAutoFit/>
          </a:bodyPr>
          <a:lstStyle/>
          <a:p>
            <a:r>
              <a:rPr lang="en-US" sz="1500" dirty="0">
                <a:solidFill>
                  <a:schemeClr val="bg1"/>
                </a:solidFill>
              </a:rPr>
              <a:t>*For England only</a:t>
            </a:r>
            <a:endParaRPr lang="en-GB" sz="1500" dirty="0">
              <a:solidFill>
                <a:schemeClr val="bg1"/>
              </a:solidFill>
            </a:endParaRPr>
          </a:p>
        </p:txBody>
      </p:sp>
      <p:sp>
        <p:nvSpPr>
          <p:cNvPr id="19" name="TextBox 18">
            <a:extLst>
              <a:ext uri="{FF2B5EF4-FFF2-40B4-BE49-F238E27FC236}">
                <a16:creationId xmlns:a16="http://schemas.microsoft.com/office/drawing/2014/main" id="{E679A523-BA44-2215-47DC-333000137933}"/>
              </a:ext>
            </a:extLst>
          </p:cNvPr>
          <p:cNvSpPr txBox="1"/>
          <p:nvPr/>
        </p:nvSpPr>
        <p:spPr>
          <a:xfrm>
            <a:off x="329712" y="1622221"/>
            <a:ext cx="111178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Plastic bags are bad for the environment, but some good is being done with the proceeds generated</a:t>
            </a:r>
            <a:endParaRPr lang="en-GB" dirty="0"/>
          </a:p>
        </p:txBody>
      </p:sp>
    </p:spTree>
    <p:extLst>
      <p:ext uri="{BB962C8B-B14F-4D97-AF65-F5344CB8AC3E}">
        <p14:creationId xmlns:p14="http://schemas.microsoft.com/office/powerpoint/2010/main" val="4162344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F20D46-A85C-0A45-6027-A1B61EAF97FA}"/>
              </a:ext>
            </a:extLst>
          </p:cNvPr>
          <p:cNvSpPr txBox="1"/>
          <p:nvPr/>
        </p:nvSpPr>
        <p:spPr>
          <a:xfrm>
            <a:off x="0" y="0"/>
            <a:ext cx="12191999" cy="1246495"/>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WHAT HAS HAPPENDED TO THE MONEY GENERATED VIA POLICY IMPLEMENTATION?</a:t>
            </a:r>
          </a:p>
          <a:p>
            <a:pPr algn="ctr"/>
            <a:endParaRPr lang="en-US" sz="2500" dirty="0">
              <a:solidFill>
                <a:schemeClr val="bg1"/>
              </a:solidFill>
            </a:endParaRPr>
          </a:p>
        </p:txBody>
      </p:sp>
      <p:pic>
        <p:nvPicPr>
          <p:cNvPr id="6" name="Picture 5">
            <a:extLst>
              <a:ext uri="{FF2B5EF4-FFF2-40B4-BE49-F238E27FC236}">
                <a16:creationId xmlns:a16="http://schemas.microsoft.com/office/drawing/2014/main" id="{F516EF71-D7B1-6402-0161-656DC4E29CEE}"/>
              </a:ext>
            </a:extLst>
          </p:cNvPr>
          <p:cNvPicPr>
            <a:picLocks noChangeAspect="1"/>
          </p:cNvPicPr>
          <p:nvPr/>
        </p:nvPicPr>
        <p:blipFill rotWithShape="1">
          <a:blip r:embed="rId3"/>
          <a:srcRect l="27254" t="61603" r="3498" b="6282"/>
          <a:stretch/>
        </p:blipFill>
        <p:spPr>
          <a:xfrm>
            <a:off x="1560334" y="1882639"/>
            <a:ext cx="9071332" cy="4729175"/>
          </a:xfrm>
          <a:prstGeom prst="rect">
            <a:avLst/>
          </a:prstGeom>
        </p:spPr>
      </p:pic>
      <p:pic>
        <p:nvPicPr>
          <p:cNvPr id="10" name="Picture 9">
            <a:extLst>
              <a:ext uri="{FF2B5EF4-FFF2-40B4-BE49-F238E27FC236}">
                <a16:creationId xmlns:a16="http://schemas.microsoft.com/office/drawing/2014/main" id="{FAFFF747-2F65-7E2C-EA1D-9F2C79186190}"/>
              </a:ext>
            </a:extLst>
          </p:cNvPr>
          <p:cNvPicPr>
            <a:picLocks noChangeAspect="1"/>
          </p:cNvPicPr>
          <p:nvPr/>
        </p:nvPicPr>
        <p:blipFill rotWithShape="1">
          <a:blip r:embed="rId4"/>
          <a:srcRect l="37630" t="59743" r="14090" b="37756"/>
          <a:stretch/>
        </p:blipFill>
        <p:spPr>
          <a:xfrm>
            <a:off x="3776191" y="1692519"/>
            <a:ext cx="5060080" cy="294542"/>
          </a:xfrm>
          <a:prstGeom prst="rect">
            <a:avLst/>
          </a:prstGeom>
        </p:spPr>
      </p:pic>
      <p:sp>
        <p:nvSpPr>
          <p:cNvPr id="11" name="TextBox 10">
            <a:extLst>
              <a:ext uri="{FF2B5EF4-FFF2-40B4-BE49-F238E27FC236}">
                <a16:creationId xmlns:a16="http://schemas.microsoft.com/office/drawing/2014/main" id="{A7D77863-80B2-B35F-19D2-764F0E90ADA1}"/>
              </a:ext>
            </a:extLst>
          </p:cNvPr>
          <p:cNvSpPr txBox="1"/>
          <p:nvPr/>
        </p:nvSpPr>
        <p:spPr>
          <a:xfrm>
            <a:off x="6154615" y="2967335"/>
            <a:ext cx="5451231"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amount being donated is decreasing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the exception of 2020-21 (When Covid-19 hit)</a:t>
            </a:r>
            <a:endParaRPr lang="en-GB" dirty="0"/>
          </a:p>
        </p:txBody>
      </p:sp>
    </p:spTree>
    <p:extLst>
      <p:ext uri="{BB962C8B-B14F-4D97-AF65-F5344CB8AC3E}">
        <p14:creationId xmlns:p14="http://schemas.microsoft.com/office/powerpoint/2010/main" val="68598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BD772B-E2A6-3F19-4AF0-EF94A0BF0589}"/>
              </a:ext>
            </a:extLst>
          </p:cNvPr>
          <p:cNvSpPr txBox="1"/>
          <p:nvPr/>
        </p:nvSpPr>
        <p:spPr>
          <a:xfrm>
            <a:off x="0" y="0"/>
            <a:ext cx="12191999" cy="1246495"/>
          </a:xfrm>
          <a:prstGeom prst="rect">
            <a:avLst/>
          </a:prstGeom>
          <a:solidFill>
            <a:schemeClr val="accent1">
              <a:lumMod val="50000"/>
            </a:schemeClr>
          </a:solidFill>
        </p:spPr>
        <p:txBody>
          <a:bodyPr wrap="square" rtlCol="0">
            <a:spAutoFit/>
          </a:bodyPr>
          <a:lstStyle/>
          <a:p>
            <a:pPr algn="ctr"/>
            <a:endParaRPr lang="en-US" sz="2500" dirty="0">
              <a:solidFill>
                <a:schemeClr val="bg1"/>
              </a:solidFill>
            </a:endParaRPr>
          </a:p>
          <a:p>
            <a:pPr algn="ctr"/>
            <a:r>
              <a:rPr lang="en-US" sz="2500" dirty="0">
                <a:solidFill>
                  <a:schemeClr val="bg1"/>
                </a:solidFill>
              </a:rPr>
              <a:t>WHERE ARE THE DONATIONS GOING?</a:t>
            </a:r>
          </a:p>
          <a:p>
            <a:pPr algn="ctr"/>
            <a:endParaRPr lang="en-US" sz="2500" dirty="0">
              <a:solidFill>
                <a:schemeClr val="bg1"/>
              </a:solidFill>
            </a:endParaRPr>
          </a:p>
        </p:txBody>
      </p:sp>
      <p:pic>
        <p:nvPicPr>
          <p:cNvPr id="12" name="Picture 11">
            <a:extLst>
              <a:ext uri="{FF2B5EF4-FFF2-40B4-BE49-F238E27FC236}">
                <a16:creationId xmlns:a16="http://schemas.microsoft.com/office/drawing/2014/main" id="{7300FF2A-2C3D-2E27-26E6-387133B2AE44}"/>
              </a:ext>
            </a:extLst>
          </p:cNvPr>
          <p:cNvPicPr>
            <a:picLocks noChangeAspect="1"/>
          </p:cNvPicPr>
          <p:nvPr/>
        </p:nvPicPr>
        <p:blipFill rotWithShape="1">
          <a:blip r:embed="rId3"/>
          <a:srcRect l="30352" t="55658" r="20215" b="42295"/>
          <a:stretch/>
        </p:blipFill>
        <p:spPr>
          <a:xfrm>
            <a:off x="3173101" y="1472712"/>
            <a:ext cx="6137952" cy="285750"/>
          </a:xfrm>
          <a:prstGeom prst="rect">
            <a:avLst/>
          </a:prstGeom>
        </p:spPr>
      </p:pic>
      <p:pic>
        <p:nvPicPr>
          <p:cNvPr id="15" name="Picture 14">
            <a:extLst>
              <a:ext uri="{FF2B5EF4-FFF2-40B4-BE49-F238E27FC236}">
                <a16:creationId xmlns:a16="http://schemas.microsoft.com/office/drawing/2014/main" id="{C0233103-429E-E44B-C424-99DFC1E72F26}"/>
              </a:ext>
            </a:extLst>
          </p:cNvPr>
          <p:cNvPicPr>
            <a:picLocks noChangeAspect="1"/>
          </p:cNvPicPr>
          <p:nvPr/>
        </p:nvPicPr>
        <p:blipFill rotWithShape="1">
          <a:blip r:embed="rId4"/>
          <a:srcRect l="14462" t="58909" r="3570" b="6603"/>
          <a:stretch/>
        </p:blipFill>
        <p:spPr>
          <a:xfrm>
            <a:off x="1081454" y="1824404"/>
            <a:ext cx="9851781" cy="4785507"/>
          </a:xfrm>
          <a:prstGeom prst="rect">
            <a:avLst/>
          </a:prstGeom>
        </p:spPr>
      </p:pic>
      <p:sp>
        <p:nvSpPr>
          <p:cNvPr id="13" name="TextBox 12">
            <a:extLst>
              <a:ext uri="{FF2B5EF4-FFF2-40B4-BE49-F238E27FC236}">
                <a16:creationId xmlns:a16="http://schemas.microsoft.com/office/drawing/2014/main" id="{C090180D-CCE5-D6BD-00AE-EB01677FEEB7}"/>
              </a:ext>
            </a:extLst>
          </p:cNvPr>
          <p:cNvSpPr txBox="1"/>
          <p:nvPr/>
        </p:nvSpPr>
        <p:spPr>
          <a:xfrm>
            <a:off x="3499338" y="2743201"/>
            <a:ext cx="70602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Many companies have donated but have not reported where exactly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money generated from sales is being put to good use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25968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1092</TotalTime>
  <Words>1268</Words>
  <Application>Microsoft Office PowerPoint</Application>
  <PresentationFormat>Widescreen</PresentationFormat>
  <Paragraphs>135</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proxima-nova</vt:lpstr>
      <vt:lpstr>ReithSans</vt:lpstr>
      <vt:lpstr>ReithSerif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Asha Makwana</dc:creator>
  <cp:lastModifiedBy>Asha Makwana</cp:lastModifiedBy>
  <cp:revision>237</cp:revision>
  <dcterms:created xsi:type="dcterms:W3CDTF">2022-07-14T12:15:31Z</dcterms:created>
  <dcterms:modified xsi:type="dcterms:W3CDTF">2022-07-17T19:25:48Z</dcterms:modified>
</cp:coreProperties>
</file>